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4/18/2022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4/18/2022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3C89B7-33D1-4F8D-8173-99E8E6DC64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368040" cy="2016125"/>
          </a:xfrm>
          <a:prstGeom prst="rect">
            <a:avLst/>
          </a:prstGeom>
          <a:noFill/>
          <a:ln>
            <a:noFill/>
          </a:ln>
        </p:spPr>
      </p:pic>
      <p:sp>
        <p:nvSpPr>
          <p:cNvPr id="5" name="TextBox 4">
            <a:extLst>
              <a:ext uri="{FF2B5EF4-FFF2-40B4-BE49-F238E27FC236}">
                <a16:creationId xmlns:a16="http://schemas.microsoft.com/office/drawing/2014/main" id="{EC7796E1-659C-4DA7-89CF-5A9DEA67B29C}"/>
              </a:ext>
            </a:extLst>
          </p:cNvPr>
          <p:cNvSpPr txBox="1"/>
          <p:nvPr/>
        </p:nvSpPr>
        <p:spPr>
          <a:xfrm>
            <a:off x="152400" y="2528047"/>
            <a:ext cx="11483787" cy="1225464"/>
          </a:xfrm>
          <a:prstGeom prst="rect">
            <a:avLst/>
          </a:prstGeom>
          <a:noFill/>
        </p:spPr>
        <p:txBody>
          <a:bodyPr wrap="square" rtlCol="0">
            <a:spAutoFit/>
          </a:bodyPr>
          <a:lstStyle/>
          <a:p>
            <a:pPr algn="ctr">
              <a:lnSpc>
                <a:spcPct val="107000"/>
              </a:lnSpc>
              <a:spcAft>
                <a:spcPts val="800"/>
              </a:spcAft>
            </a:pPr>
            <a:r>
              <a:rPr lang="en-US" sz="3200" b="1" dirty="0">
                <a:effectLst/>
                <a:latin typeface="Book Antiqua" panose="02040602050305030304" pitchFamily="18" charset="0"/>
                <a:ea typeface="Calibri" panose="020F0502020204030204" pitchFamily="34" charset="0"/>
                <a:cs typeface="Times New Roman" panose="02020603050405020304" pitchFamily="18" charset="0"/>
              </a:rPr>
              <a:t>MICRO CREDIT DEFAULTER PROJECT</a:t>
            </a:r>
            <a:endParaRPr lang="en-IN" sz="3200" dirty="0">
              <a:effectLst/>
              <a:latin typeface="Book Antiqua" panose="0204060205030503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US" sz="3200" dirty="0">
                <a:effectLst/>
                <a:latin typeface="Book Antiqua" panose="02040602050305030304" pitchFamily="18" charset="0"/>
                <a:ea typeface="Calibri" panose="020F0502020204030204" pitchFamily="34" charset="0"/>
                <a:cs typeface="Times New Roman" panose="02020603050405020304" pitchFamily="18" charset="0"/>
              </a:rPr>
              <a:t> </a:t>
            </a:r>
            <a:endParaRPr lang="en-IN" sz="3200" dirty="0">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AD036701-4733-4838-BFAA-66612A71924A}"/>
              </a:ext>
            </a:extLst>
          </p:cNvPr>
          <p:cNvSpPr txBox="1"/>
          <p:nvPr/>
        </p:nvSpPr>
        <p:spPr>
          <a:xfrm>
            <a:off x="7933765" y="5495365"/>
            <a:ext cx="4347883" cy="1167243"/>
          </a:xfrm>
          <a:prstGeom prst="rect">
            <a:avLst/>
          </a:prstGeom>
          <a:noFill/>
        </p:spPr>
        <p:txBody>
          <a:bodyPr wrap="square" rtlCol="0">
            <a:spAutoFit/>
          </a:bodyPr>
          <a:lstStyle/>
          <a:p>
            <a:pPr>
              <a:lnSpc>
                <a:spcPct val="107000"/>
              </a:lnSpc>
              <a:spcAft>
                <a:spcPts val="800"/>
              </a:spcAft>
            </a:pPr>
            <a:r>
              <a:rPr lang="en-IN" dirty="0">
                <a:effectLst/>
                <a:latin typeface="Book Antiqua" panose="02040602050305030304" pitchFamily="18" charset="0"/>
                <a:ea typeface="Calibri" panose="020F0502020204030204" pitchFamily="34" charset="0"/>
                <a:cs typeface="Times New Roman" panose="02020603050405020304" pitchFamily="18" charset="0"/>
              </a:rPr>
              <a:t>Submitted by</a:t>
            </a:r>
            <a:r>
              <a:rPr lang="en-IN" b="1" dirty="0">
                <a:effectLst/>
                <a:latin typeface="Book Antiqua" panose="02040602050305030304" pitchFamily="18" charset="0"/>
                <a:ea typeface="Calibri" panose="020F0502020204030204" pitchFamily="34" charset="0"/>
                <a:cs typeface="Times New Roman" panose="02020603050405020304" pitchFamily="18" charset="0"/>
              </a:rPr>
              <a:t>: </a:t>
            </a:r>
            <a:r>
              <a:rPr lang="en-IN" b="1" dirty="0">
                <a:effectLst/>
                <a:latin typeface="Book Antiqua" panose="02040602050305030304" pitchFamily="18" charset="0"/>
                <a:ea typeface="Calibri" panose="020F0502020204030204" pitchFamily="34" charset="0"/>
                <a:cs typeface="Calibri" panose="020F0502020204030204" pitchFamily="34" charset="0"/>
              </a:rPr>
              <a:t>Haindavi Chakravarthi</a:t>
            </a:r>
            <a:endParaRPr lang="en-IN" b="1" dirty="0">
              <a:effectLst/>
              <a:latin typeface="Book Antiqua" panose="0204060205030503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dirty="0">
                <a:effectLst/>
                <a:latin typeface="Book Antiqua" panose="02040602050305030304" pitchFamily="18" charset="0"/>
                <a:ea typeface="Calibri" panose="020F0502020204030204" pitchFamily="34" charset="0"/>
                <a:cs typeface="Times New Roman" panose="02020603050405020304" pitchFamily="18" charset="0"/>
              </a:rPr>
              <a:t>Internship      :  </a:t>
            </a:r>
            <a:r>
              <a:rPr lang="en-IN" b="1" dirty="0">
                <a:effectLst/>
                <a:latin typeface="Book Antiqua" panose="02040602050305030304" pitchFamily="18" charset="0"/>
                <a:ea typeface="Calibri" panose="020F0502020204030204" pitchFamily="34" charset="0"/>
                <a:cs typeface="Times New Roman" panose="02020603050405020304" pitchFamily="18" charset="0"/>
              </a:rPr>
              <a:t>23</a:t>
            </a:r>
            <a:endParaRPr lang="en-IN" dirty="0">
              <a:effectLst/>
              <a:latin typeface="Book Antiqua" panose="0204060205030503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763877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3B1E96-107C-4F79-B810-F363F404F979}"/>
              </a:ext>
            </a:extLst>
          </p:cNvPr>
          <p:cNvPicPr>
            <a:picLocks noChangeAspect="1"/>
          </p:cNvPicPr>
          <p:nvPr/>
        </p:nvPicPr>
        <p:blipFill>
          <a:blip r:embed="rId2"/>
          <a:stretch>
            <a:fillRect/>
          </a:stretch>
        </p:blipFill>
        <p:spPr>
          <a:xfrm>
            <a:off x="150233" y="197959"/>
            <a:ext cx="3193602" cy="2661753"/>
          </a:xfrm>
          <a:prstGeom prst="rect">
            <a:avLst/>
          </a:prstGeom>
        </p:spPr>
      </p:pic>
      <p:sp>
        <p:nvSpPr>
          <p:cNvPr id="4" name="TextBox 3">
            <a:extLst>
              <a:ext uri="{FF2B5EF4-FFF2-40B4-BE49-F238E27FC236}">
                <a16:creationId xmlns:a16="http://schemas.microsoft.com/office/drawing/2014/main" id="{63ECC46F-1E70-4F8B-826B-7BB3138081BD}"/>
              </a:ext>
            </a:extLst>
          </p:cNvPr>
          <p:cNvSpPr txBox="1"/>
          <p:nvPr/>
        </p:nvSpPr>
        <p:spPr>
          <a:xfrm>
            <a:off x="4365811" y="1013011"/>
            <a:ext cx="5719484" cy="646331"/>
          </a:xfrm>
          <a:prstGeom prst="rect">
            <a:avLst/>
          </a:prstGeom>
          <a:noFill/>
        </p:spPr>
        <p:txBody>
          <a:bodyPr wrap="square" rtlCol="0">
            <a:spAutoFit/>
          </a:bodyPr>
          <a:lstStyle/>
          <a:p>
            <a:pPr marL="285750" indent="-285750">
              <a:buFont typeface="Wingdings" panose="05000000000000000000" pitchFamily="2" charset="2"/>
              <a:buChar char="ü"/>
            </a:pPr>
            <a:r>
              <a:rPr lang="en-US" i="0" dirty="0">
                <a:effectLst/>
                <a:latin typeface="Book Antiqua" panose="02040602050305030304" pitchFamily="18" charset="0"/>
              </a:rPr>
              <a:t>Here we can see that the data has no null values in it and so heatmap is with unicoloured.</a:t>
            </a:r>
            <a:endParaRPr lang="en-IN" dirty="0">
              <a:latin typeface="Book Antiqua" panose="02040602050305030304" pitchFamily="18" charset="0"/>
            </a:endParaRPr>
          </a:p>
        </p:txBody>
      </p:sp>
      <p:sp>
        <p:nvSpPr>
          <p:cNvPr id="5" name="TextBox 4">
            <a:extLst>
              <a:ext uri="{FF2B5EF4-FFF2-40B4-BE49-F238E27FC236}">
                <a16:creationId xmlns:a16="http://schemas.microsoft.com/office/drawing/2014/main" id="{C8CA1309-8903-4A1D-8A6D-8382B265FC4D}"/>
              </a:ext>
            </a:extLst>
          </p:cNvPr>
          <p:cNvSpPr txBox="1"/>
          <p:nvPr/>
        </p:nvSpPr>
        <p:spPr>
          <a:xfrm>
            <a:off x="4679577" y="2859712"/>
            <a:ext cx="3944471" cy="461665"/>
          </a:xfrm>
          <a:prstGeom prst="rect">
            <a:avLst/>
          </a:prstGeom>
          <a:noFill/>
        </p:spPr>
        <p:txBody>
          <a:bodyPr wrap="square" rtlCol="0">
            <a:spAutoFit/>
          </a:bodyPr>
          <a:lstStyle/>
          <a:p>
            <a:r>
              <a:rPr lang="en-US" sz="2400" b="1" dirty="0">
                <a:latin typeface="Book Antiqua" panose="02040602050305030304" pitchFamily="18" charset="0"/>
              </a:rPr>
              <a:t>PRE-PROCESSING:</a:t>
            </a:r>
            <a:endParaRPr lang="en-IN" sz="2400" b="1" dirty="0">
              <a:latin typeface="Book Antiqua" panose="02040602050305030304" pitchFamily="18" charset="0"/>
            </a:endParaRPr>
          </a:p>
        </p:txBody>
      </p:sp>
      <p:pic>
        <p:nvPicPr>
          <p:cNvPr id="7" name="Picture 6">
            <a:extLst>
              <a:ext uri="{FF2B5EF4-FFF2-40B4-BE49-F238E27FC236}">
                <a16:creationId xmlns:a16="http://schemas.microsoft.com/office/drawing/2014/main" id="{B2BD2E28-C8CB-49EB-B256-1C6F278E240B}"/>
              </a:ext>
            </a:extLst>
          </p:cNvPr>
          <p:cNvPicPr>
            <a:picLocks noChangeAspect="1"/>
          </p:cNvPicPr>
          <p:nvPr/>
        </p:nvPicPr>
        <p:blipFill>
          <a:blip r:embed="rId3"/>
          <a:stretch>
            <a:fillRect/>
          </a:stretch>
        </p:blipFill>
        <p:spPr>
          <a:xfrm>
            <a:off x="150233" y="3995053"/>
            <a:ext cx="3589331" cy="1958510"/>
          </a:xfrm>
          <a:prstGeom prst="rect">
            <a:avLst/>
          </a:prstGeom>
        </p:spPr>
      </p:pic>
      <p:sp>
        <p:nvSpPr>
          <p:cNvPr id="8" name="TextBox 7">
            <a:extLst>
              <a:ext uri="{FF2B5EF4-FFF2-40B4-BE49-F238E27FC236}">
                <a16:creationId xmlns:a16="http://schemas.microsoft.com/office/drawing/2014/main" id="{3FF87C32-B148-481A-AA63-AE7DD0710D90}"/>
              </a:ext>
            </a:extLst>
          </p:cNvPr>
          <p:cNvSpPr txBox="1"/>
          <p:nvPr/>
        </p:nvSpPr>
        <p:spPr>
          <a:xfrm>
            <a:off x="4276164" y="4213970"/>
            <a:ext cx="7765603" cy="1236571"/>
          </a:xfrm>
          <a:prstGeom prst="rect">
            <a:avLst/>
          </a:prstGeom>
          <a:noFill/>
        </p:spPr>
        <p:txBody>
          <a:bodyPr wrap="square" rtlCol="0">
            <a:spAutoFit/>
          </a:bodyPr>
          <a:lstStyle/>
          <a:p>
            <a:pPr marL="285750" indent="-285750">
              <a:buFont typeface="Wingdings" panose="05000000000000000000" pitchFamily="2" charset="2"/>
              <a:buChar char="ü"/>
            </a:pPr>
            <a:r>
              <a:rPr lang="en-US" b="1" i="0" dirty="0">
                <a:effectLst/>
                <a:latin typeface="Helvetica Neue"/>
              </a:rPr>
              <a:t> </a:t>
            </a:r>
            <a:r>
              <a:rPr lang="en-US" b="1" i="0" dirty="0">
                <a:effectLst/>
                <a:latin typeface="Book Antiqua" panose="02040602050305030304" pitchFamily="18" charset="0"/>
              </a:rPr>
              <a:t>Here first of all we have seen the data present in the column “pcircle” and which we got to know that is same throughout the records and so we can delete the column as it is of no use for our prediction.</a:t>
            </a:r>
            <a:endParaRPr lang="en-IN" b="1" dirty="0">
              <a:latin typeface="Book Antiqua" panose="02040602050305030304" pitchFamily="18" charset="0"/>
            </a:endParaRPr>
          </a:p>
        </p:txBody>
      </p:sp>
    </p:spTree>
    <p:extLst>
      <p:ext uri="{BB962C8B-B14F-4D97-AF65-F5344CB8AC3E}">
        <p14:creationId xmlns:p14="http://schemas.microsoft.com/office/powerpoint/2010/main" val="20813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ACAE2E-2296-4547-9026-56326A783A76}"/>
              </a:ext>
            </a:extLst>
          </p:cNvPr>
          <p:cNvPicPr>
            <a:picLocks noChangeAspect="1"/>
          </p:cNvPicPr>
          <p:nvPr/>
        </p:nvPicPr>
        <p:blipFill>
          <a:blip r:embed="rId2"/>
          <a:stretch>
            <a:fillRect/>
          </a:stretch>
        </p:blipFill>
        <p:spPr>
          <a:xfrm>
            <a:off x="0" y="0"/>
            <a:ext cx="5207862" cy="3675529"/>
          </a:xfrm>
          <a:prstGeom prst="rect">
            <a:avLst/>
          </a:prstGeom>
        </p:spPr>
      </p:pic>
      <p:sp>
        <p:nvSpPr>
          <p:cNvPr id="4" name="TextBox 3">
            <a:extLst>
              <a:ext uri="{FF2B5EF4-FFF2-40B4-BE49-F238E27FC236}">
                <a16:creationId xmlns:a16="http://schemas.microsoft.com/office/drawing/2014/main" id="{BABE8DD0-F637-46DA-983F-4BF7E67BCB59}"/>
              </a:ext>
            </a:extLst>
          </p:cNvPr>
          <p:cNvSpPr txBox="1"/>
          <p:nvPr/>
        </p:nvSpPr>
        <p:spPr>
          <a:xfrm>
            <a:off x="5889812" y="824753"/>
            <a:ext cx="6140823" cy="923330"/>
          </a:xfrm>
          <a:prstGeom prst="rect">
            <a:avLst/>
          </a:prstGeom>
          <a:noFill/>
        </p:spPr>
        <p:txBody>
          <a:bodyPr wrap="square" rtlCol="0">
            <a:spAutoFit/>
          </a:bodyPr>
          <a:lstStyle/>
          <a:p>
            <a:pPr marL="285750" indent="-285750">
              <a:buFont typeface="Wingdings" panose="05000000000000000000" pitchFamily="2" charset="2"/>
              <a:buChar char="ü"/>
            </a:pPr>
            <a:r>
              <a:rPr lang="en-US" i="0" dirty="0">
                <a:effectLst/>
                <a:latin typeface="Book Antiqua" panose="02040602050305030304" pitchFamily="18" charset="0"/>
              </a:rPr>
              <a:t>Here can see that the additional columns are added at the end of the dataframe and nextly the parent column is dropped from the dataframe</a:t>
            </a:r>
            <a:endParaRPr lang="en-IN" dirty="0">
              <a:latin typeface="Book Antiqua" panose="02040602050305030304" pitchFamily="18" charset="0"/>
            </a:endParaRPr>
          </a:p>
        </p:txBody>
      </p:sp>
      <p:pic>
        <p:nvPicPr>
          <p:cNvPr id="6" name="Picture 5">
            <a:extLst>
              <a:ext uri="{FF2B5EF4-FFF2-40B4-BE49-F238E27FC236}">
                <a16:creationId xmlns:a16="http://schemas.microsoft.com/office/drawing/2014/main" id="{41C432D8-C4D3-490D-A2F3-46D0C5C440E5}"/>
              </a:ext>
            </a:extLst>
          </p:cNvPr>
          <p:cNvPicPr>
            <a:picLocks noChangeAspect="1"/>
          </p:cNvPicPr>
          <p:nvPr/>
        </p:nvPicPr>
        <p:blipFill>
          <a:blip r:embed="rId3"/>
          <a:stretch>
            <a:fillRect/>
          </a:stretch>
        </p:blipFill>
        <p:spPr>
          <a:xfrm>
            <a:off x="6338047" y="2534189"/>
            <a:ext cx="5853953" cy="4323811"/>
          </a:xfrm>
          <a:prstGeom prst="rect">
            <a:avLst/>
          </a:prstGeom>
        </p:spPr>
      </p:pic>
      <p:sp>
        <p:nvSpPr>
          <p:cNvPr id="7" name="TextBox 6">
            <a:extLst>
              <a:ext uri="{FF2B5EF4-FFF2-40B4-BE49-F238E27FC236}">
                <a16:creationId xmlns:a16="http://schemas.microsoft.com/office/drawing/2014/main" id="{E7133C3A-E099-4339-9110-2CF90AAA4034}"/>
              </a:ext>
            </a:extLst>
          </p:cNvPr>
          <p:cNvSpPr txBox="1"/>
          <p:nvPr/>
        </p:nvSpPr>
        <p:spPr>
          <a:xfrm>
            <a:off x="286871" y="4697506"/>
            <a:ext cx="5567083" cy="923330"/>
          </a:xfrm>
          <a:prstGeom prst="rect">
            <a:avLst/>
          </a:prstGeom>
          <a:noFill/>
        </p:spPr>
        <p:txBody>
          <a:bodyPr wrap="square" rtlCol="0">
            <a:spAutoFit/>
          </a:bodyPr>
          <a:lstStyle/>
          <a:p>
            <a:pPr marL="285750" indent="-285750">
              <a:buFont typeface="Wingdings" panose="05000000000000000000" pitchFamily="2" charset="2"/>
              <a:buChar char="ü"/>
            </a:pPr>
            <a:r>
              <a:rPr lang="en-US" i="0" dirty="0">
                <a:effectLst/>
                <a:latin typeface="Book Antiqua" panose="02040602050305030304" pitchFamily="18" charset="0"/>
              </a:rPr>
              <a:t>Here the newly created column “pyear” has the entire data filled with only one type of data and is no use and so we can drop this column.</a:t>
            </a:r>
            <a:endParaRPr lang="en-IN" dirty="0">
              <a:latin typeface="Book Antiqua" panose="02040602050305030304" pitchFamily="18" charset="0"/>
            </a:endParaRPr>
          </a:p>
        </p:txBody>
      </p:sp>
      <p:sp>
        <p:nvSpPr>
          <p:cNvPr id="8" name="Arrow: Right 7">
            <a:extLst>
              <a:ext uri="{FF2B5EF4-FFF2-40B4-BE49-F238E27FC236}">
                <a16:creationId xmlns:a16="http://schemas.microsoft.com/office/drawing/2014/main" id="{3B1B1D78-9CAA-47F9-AA50-4D16825BB626}"/>
              </a:ext>
            </a:extLst>
          </p:cNvPr>
          <p:cNvSpPr/>
          <p:nvPr/>
        </p:nvSpPr>
        <p:spPr>
          <a:xfrm>
            <a:off x="5369859" y="2841812"/>
            <a:ext cx="860612" cy="358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43084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692295-A2A1-486D-A346-E7CC5997F85A}"/>
              </a:ext>
            </a:extLst>
          </p:cNvPr>
          <p:cNvSpPr txBox="1"/>
          <p:nvPr/>
        </p:nvSpPr>
        <p:spPr>
          <a:xfrm>
            <a:off x="4016188" y="224088"/>
            <a:ext cx="3657599" cy="461665"/>
          </a:xfrm>
          <a:prstGeom prst="rect">
            <a:avLst/>
          </a:prstGeom>
          <a:noFill/>
        </p:spPr>
        <p:txBody>
          <a:bodyPr wrap="square" rtlCol="0">
            <a:spAutoFit/>
          </a:bodyPr>
          <a:lstStyle/>
          <a:p>
            <a:r>
              <a:rPr lang="en-US" sz="2400" b="1" dirty="0">
                <a:latin typeface="Book Antiqua" panose="02040602050305030304" pitchFamily="18" charset="0"/>
              </a:rPr>
              <a:t>VISUALIZATION:</a:t>
            </a:r>
            <a:endParaRPr lang="en-IN" sz="2400" b="1" dirty="0">
              <a:latin typeface="Book Antiqua" panose="02040602050305030304" pitchFamily="18" charset="0"/>
            </a:endParaRPr>
          </a:p>
        </p:txBody>
      </p:sp>
      <p:sp>
        <p:nvSpPr>
          <p:cNvPr id="3" name="TextBox 2">
            <a:extLst>
              <a:ext uri="{FF2B5EF4-FFF2-40B4-BE49-F238E27FC236}">
                <a16:creationId xmlns:a16="http://schemas.microsoft.com/office/drawing/2014/main" id="{EC9EBB6A-0708-4116-83E3-390E416D5AE1}"/>
              </a:ext>
            </a:extLst>
          </p:cNvPr>
          <p:cNvSpPr txBox="1"/>
          <p:nvPr/>
        </p:nvSpPr>
        <p:spPr>
          <a:xfrm>
            <a:off x="0" y="887506"/>
            <a:ext cx="8364071" cy="1384995"/>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Book Antiqua" panose="02040602050305030304" pitchFamily="18" charset="0"/>
              </a:rPr>
              <a:t>Here we will have a look at the visualizations of few of the columns.</a:t>
            </a:r>
          </a:p>
          <a:p>
            <a:pPr marL="285750" indent="-285750">
              <a:buFont typeface="Wingdings" panose="05000000000000000000" pitchFamily="2" charset="2"/>
              <a:buChar char="q"/>
            </a:pPr>
            <a:endParaRPr lang="en-IN" dirty="0">
              <a:latin typeface="Book Antiqua" panose="02040602050305030304" pitchFamily="18" charset="0"/>
            </a:endParaRPr>
          </a:p>
          <a:p>
            <a:r>
              <a:rPr lang="en-IN" sz="2400" b="1" dirty="0">
                <a:latin typeface="Book Antiqua" panose="02040602050305030304" pitchFamily="18" charset="0"/>
              </a:rPr>
              <a:t>       </a:t>
            </a:r>
          </a:p>
          <a:p>
            <a:r>
              <a:rPr lang="en-IN" sz="2400" b="1" dirty="0">
                <a:latin typeface="Book Antiqua" panose="02040602050305030304" pitchFamily="18" charset="0"/>
              </a:rPr>
              <a:t>       Univariate Analysis:</a:t>
            </a:r>
          </a:p>
        </p:txBody>
      </p:sp>
      <p:pic>
        <p:nvPicPr>
          <p:cNvPr id="4" name="Picture 3">
            <a:extLst>
              <a:ext uri="{FF2B5EF4-FFF2-40B4-BE49-F238E27FC236}">
                <a16:creationId xmlns:a16="http://schemas.microsoft.com/office/drawing/2014/main" id="{3A1EBC8F-5CB2-4F2D-9873-A73CB03BC607}"/>
              </a:ext>
            </a:extLst>
          </p:cNvPr>
          <p:cNvPicPr>
            <a:picLocks noChangeAspect="1"/>
          </p:cNvPicPr>
          <p:nvPr/>
        </p:nvPicPr>
        <p:blipFill>
          <a:blip r:embed="rId2"/>
          <a:stretch>
            <a:fillRect/>
          </a:stretch>
        </p:blipFill>
        <p:spPr>
          <a:xfrm>
            <a:off x="722106" y="2498975"/>
            <a:ext cx="3060999" cy="2886061"/>
          </a:xfrm>
          <a:prstGeom prst="rect">
            <a:avLst/>
          </a:prstGeom>
        </p:spPr>
      </p:pic>
      <p:sp>
        <p:nvSpPr>
          <p:cNvPr id="6" name="TextBox 5">
            <a:extLst>
              <a:ext uri="{FF2B5EF4-FFF2-40B4-BE49-F238E27FC236}">
                <a16:creationId xmlns:a16="http://schemas.microsoft.com/office/drawing/2014/main" id="{D6951D08-6185-4612-BA26-7FC73B0A5B17}"/>
              </a:ext>
            </a:extLst>
          </p:cNvPr>
          <p:cNvSpPr txBox="1"/>
          <p:nvPr/>
        </p:nvSpPr>
        <p:spPr>
          <a:xfrm>
            <a:off x="-62754" y="5611922"/>
            <a:ext cx="5342965" cy="923330"/>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Book Antiqua" panose="02040602050305030304" pitchFamily="18" charset="0"/>
                <a:ea typeface="Calibri" panose="020F0502020204030204" pitchFamily="34" charset="0"/>
                <a:cs typeface="Helvetica" panose="020B0604020202020204" pitchFamily="34" charset="0"/>
              </a:rPr>
              <a:t>Here we can see that the column has an attribute(non-defaulter) with very high count than the other attribute (defaulter).</a:t>
            </a:r>
            <a:endParaRPr lang="en-IN" dirty="0"/>
          </a:p>
        </p:txBody>
      </p:sp>
      <p:pic>
        <p:nvPicPr>
          <p:cNvPr id="7" name="Picture 6">
            <a:extLst>
              <a:ext uri="{FF2B5EF4-FFF2-40B4-BE49-F238E27FC236}">
                <a16:creationId xmlns:a16="http://schemas.microsoft.com/office/drawing/2014/main" id="{0B82454C-038B-41D6-81F2-3B2CD55A3101}"/>
              </a:ext>
            </a:extLst>
          </p:cNvPr>
          <p:cNvPicPr>
            <a:picLocks noChangeAspect="1"/>
          </p:cNvPicPr>
          <p:nvPr/>
        </p:nvPicPr>
        <p:blipFill>
          <a:blip r:embed="rId3"/>
          <a:stretch>
            <a:fillRect/>
          </a:stretch>
        </p:blipFill>
        <p:spPr>
          <a:xfrm>
            <a:off x="6982417" y="2561728"/>
            <a:ext cx="3927631" cy="2552062"/>
          </a:xfrm>
          <a:prstGeom prst="rect">
            <a:avLst/>
          </a:prstGeom>
        </p:spPr>
      </p:pic>
      <p:sp>
        <p:nvSpPr>
          <p:cNvPr id="9" name="TextBox 8">
            <a:extLst>
              <a:ext uri="{FF2B5EF4-FFF2-40B4-BE49-F238E27FC236}">
                <a16:creationId xmlns:a16="http://schemas.microsoft.com/office/drawing/2014/main" id="{006DE934-0923-4DEA-BA0C-DF1B7B735738}"/>
              </a:ext>
            </a:extLst>
          </p:cNvPr>
          <p:cNvSpPr txBox="1"/>
          <p:nvPr/>
        </p:nvSpPr>
        <p:spPr>
          <a:xfrm>
            <a:off x="5873579" y="5620951"/>
            <a:ext cx="6145306" cy="923330"/>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Here we can see that the column has many numbers of outliers present and also there are dense in nature and the distribution peak is very narrow.</a:t>
            </a:r>
            <a:endParaRPr lang="en-IN" dirty="0"/>
          </a:p>
        </p:txBody>
      </p:sp>
    </p:spTree>
    <p:extLst>
      <p:ext uri="{BB962C8B-B14F-4D97-AF65-F5344CB8AC3E}">
        <p14:creationId xmlns:p14="http://schemas.microsoft.com/office/powerpoint/2010/main" val="961223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CDD60E-C754-44C7-A37D-E189B0FD57F0}"/>
              </a:ext>
            </a:extLst>
          </p:cNvPr>
          <p:cNvPicPr>
            <a:picLocks noChangeAspect="1"/>
          </p:cNvPicPr>
          <p:nvPr/>
        </p:nvPicPr>
        <p:blipFill>
          <a:blip r:embed="rId2"/>
          <a:stretch>
            <a:fillRect/>
          </a:stretch>
        </p:blipFill>
        <p:spPr>
          <a:xfrm>
            <a:off x="232857" y="349940"/>
            <a:ext cx="4052271" cy="3917367"/>
          </a:xfrm>
          <a:prstGeom prst="rect">
            <a:avLst/>
          </a:prstGeom>
        </p:spPr>
      </p:pic>
      <p:pic>
        <p:nvPicPr>
          <p:cNvPr id="3" name="Picture 2">
            <a:extLst>
              <a:ext uri="{FF2B5EF4-FFF2-40B4-BE49-F238E27FC236}">
                <a16:creationId xmlns:a16="http://schemas.microsoft.com/office/drawing/2014/main" id="{BE36CA85-098D-4EA7-A595-BAA3DA1404E2}"/>
              </a:ext>
            </a:extLst>
          </p:cNvPr>
          <p:cNvPicPr>
            <a:picLocks noChangeAspect="1"/>
          </p:cNvPicPr>
          <p:nvPr/>
        </p:nvPicPr>
        <p:blipFill>
          <a:blip r:embed="rId3"/>
          <a:stretch>
            <a:fillRect/>
          </a:stretch>
        </p:blipFill>
        <p:spPr>
          <a:xfrm>
            <a:off x="6830657" y="349940"/>
            <a:ext cx="3953883" cy="3884366"/>
          </a:xfrm>
          <a:prstGeom prst="rect">
            <a:avLst/>
          </a:prstGeom>
        </p:spPr>
      </p:pic>
      <p:sp>
        <p:nvSpPr>
          <p:cNvPr id="5" name="TextBox 4">
            <a:extLst>
              <a:ext uri="{FF2B5EF4-FFF2-40B4-BE49-F238E27FC236}">
                <a16:creationId xmlns:a16="http://schemas.microsoft.com/office/drawing/2014/main" id="{4D1E8E30-E390-44AA-8BBE-23E85A7360EC}"/>
              </a:ext>
            </a:extLst>
          </p:cNvPr>
          <p:cNvSpPr txBox="1"/>
          <p:nvPr/>
        </p:nvSpPr>
        <p:spPr>
          <a:xfrm>
            <a:off x="0" y="5194233"/>
            <a:ext cx="5396753" cy="1266180"/>
          </a:xfrm>
          <a:prstGeom prst="rect">
            <a:avLst/>
          </a:prstGeom>
          <a:noFill/>
        </p:spPr>
        <p:txBody>
          <a:bodyPr wrap="square">
            <a:spAutoFit/>
          </a:bodyPr>
          <a:lstStyle/>
          <a:p>
            <a:pPr marL="342900" lvl="0" indent="-342900" algn="just">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Helvetica" panose="020B0604020202020204" pitchFamily="34" charset="0"/>
              </a:rPr>
              <a:t>Here we can see that the column has a large number of outliers which are dense in nature and the distribution curve has multiple peaks and also is with skewness.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E1AC4F48-AB02-4601-A58D-D87569859E47}"/>
              </a:ext>
            </a:extLst>
          </p:cNvPr>
          <p:cNvSpPr txBox="1"/>
          <p:nvPr/>
        </p:nvSpPr>
        <p:spPr>
          <a:xfrm>
            <a:off x="5656730" y="5194233"/>
            <a:ext cx="6113928" cy="1266180"/>
          </a:xfrm>
          <a:prstGeom prst="rect">
            <a:avLst/>
          </a:prstGeom>
          <a:noFill/>
        </p:spPr>
        <p:txBody>
          <a:bodyPr wrap="square">
            <a:spAutoFit/>
          </a:bodyPr>
          <a:lstStyle/>
          <a:p>
            <a:pPr marL="342900" lvl="0" indent="-342900" algn="just">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Helvetica" panose="020B0604020202020204" pitchFamily="34" charset="0"/>
              </a:rPr>
              <a:t>Here we can see that the column has many outliers which are very dense in nature to the quartile and distribution curve has much skewness and the peak is also narrow in nature.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20574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D7699C-C715-42F5-8CF5-8AF0CE8E58FB}"/>
              </a:ext>
            </a:extLst>
          </p:cNvPr>
          <p:cNvSpPr txBox="1"/>
          <p:nvPr/>
        </p:nvSpPr>
        <p:spPr>
          <a:xfrm>
            <a:off x="465267" y="619633"/>
            <a:ext cx="3550023" cy="461665"/>
          </a:xfrm>
          <a:prstGeom prst="rect">
            <a:avLst/>
          </a:prstGeom>
          <a:noFill/>
        </p:spPr>
        <p:txBody>
          <a:bodyPr wrap="square" rtlCol="0">
            <a:spAutoFit/>
          </a:bodyPr>
          <a:lstStyle/>
          <a:p>
            <a:r>
              <a:rPr lang="en-IN" sz="2400" b="1" dirty="0">
                <a:latin typeface="Book Antiqua" panose="02040602050305030304" pitchFamily="18" charset="0"/>
              </a:rPr>
              <a:t>Bivariate Analysis:</a:t>
            </a:r>
          </a:p>
        </p:txBody>
      </p:sp>
      <p:pic>
        <p:nvPicPr>
          <p:cNvPr id="3" name="Picture 2">
            <a:extLst>
              <a:ext uri="{FF2B5EF4-FFF2-40B4-BE49-F238E27FC236}">
                <a16:creationId xmlns:a16="http://schemas.microsoft.com/office/drawing/2014/main" id="{E85AF57B-34FE-4BF5-963A-9222DCDEC495}"/>
              </a:ext>
            </a:extLst>
          </p:cNvPr>
          <p:cNvPicPr>
            <a:picLocks noChangeAspect="1"/>
          </p:cNvPicPr>
          <p:nvPr/>
        </p:nvPicPr>
        <p:blipFill>
          <a:blip r:embed="rId2"/>
          <a:stretch>
            <a:fillRect/>
          </a:stretch>
        </p:blipFill>
        <p:spPr>
          <a:xfrm>
            <a:off x="465267" y="1282550"/>
            <a:ext cx="4079839" cy="3494916"/>
          </a:xfrm>
          <a:prstGeom prst="rect">
            <a:avLst/>
          </a:prstGeom>
        </p:spPr>
      </p:pic>
      <p:sp>
        <p:nvSpPr>
          <p:cNvPr id="5" name="TextBox 4">
            <a:extLst>
              <a:ext uri="{FF2B5EF4-FFF2-40B4-BE49-F238E27FC236}">
                <a16:creationId xmlns:a16="http://schemas.microsoft.com/office/drawing/2014/main" id="{D40E05C4-7364-4803-83BD-90AD2E874EAF}"/>
              </a:ext>
            </a:extLst>
          </p:cNvPr>
          <p:cNvSpPr txBox="1"/>
          <p:nvPr/>
        </p:nvSpPr>
        <p:spPr>
          <a:xfrm>
            <a:off x="0" y="5315037"/>
            <a:ext cx="5316071" cy="923330"/>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Book Antiqua" panose="02040602050305030304" pitchFamily="18" charset="0"/>
                <a:ea typeface="Calibri" panose="020F0502020204030204" pitchFamily="34" charset="0"/>
                <a:cs typeface="Helvetica" panose="020B0604020202020204" pitchFamily="34" charset="0"/>
              </a:rPr>
              <a:t>Here we can see that the label 1 attribute has high and dense customers than the label 0 attribute.</a:t>
            </a:r>
            <a:endParaRPr lang="en-IN" dirty="0"/>
          </a:p>
        </p:txBody>
      </p:sp>
      <p:pic>
        <p:nvPicPr>
          <p:cNvPr id="6" name="Picture 5">
            <a:extLst>
              <a:ext uri="{FF2B5EF4-FFF2-40B4-BE49-F238E27FC236}">
                <a16:creationId xmlns:a16="http://schemas.microsoft.com/office/drawing/2014/main" id="{684B90E6-F4B6-4361-BF8A-3F5D3482A803}"/>
              </a:ext>
            </a:extLst>
          </p:cNvPr>
          <p:cNvPicPr>
            <a:picLocks noChangeAspect="1"/>
          </p:cNvPicPr>
          <p:nvPr/>
        </p:nvPicPr>
        <p:blipFill>
          <a:blip r:embed="rId3"/>
          <a:stretch>
            <a:fillRect/>
          </a:stretch>
        </p:blipFill>
        <p:spPr>
          <a:xfrm>
            <a:off x="6749394" y="556409"/>
            <a:ext cx="3855851" cy="3516909"/>
          </a:xfrm>
          <a:prstGeom prst="rect">
            <a:avLst/>
          </a:prstGeom>
        </p:spPr>
      </p:pic>
      <p:sp>
        <p:nvSpPr>
          <p:cNvPr id="8" name="TextBox 7">
            <a:extLst>
              <a:ext uri="{FF2B5EF4-FFF2-40B4-BE49-F238E27FC236}">
                <a16:creationId xmlns:a16="http://schemas.microsoft.com/office/drawing/2014/main" id="{F7FF28D8-0EE9-482B-8247-583A01C60CD4}"/>
              </a:ext>
            </a:extLst>
          </p:cNvPr>
          <p:cNvSpPr txBox="1"/>
          <p:nvPr/>
        </p:nvSpPr>
        <p:spPr>
          <a:xfrm>
            <a:off x="5109882" y="4412322"/>
            <a:ext cx="7082118" cy="2031325"/>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Book Antiqua" panose="02040602050305030304" pitchFamily="18" charset="0"/>
                <a:ea typeface="Calibri" panose="020F0502020204030204" pitchFamily="34" charset="0"/>
                <a:cs typeface="Helvetica" panose="020B0604020202020204" pitchFamily="34" charset="0"/>
              </a:rPr>
              <a:t>Here we can see that there is high density of customers is for both the label attributes at their starting points is same but as the amount for the last recharge increases there, we can see the decrease in the density of the customers and at the highest last recharge amount point the density for both of the label attributes is almost same but when compared to label 0 </a:t>
            </a:r>
            <a:r>
              <a:rPr lang="en-IN" sz="1800" dirty="0" err="1">
                <a:effectLst/>
                <a:latin typeface="Book Antiqua" panose="02040602050305030304" pitchFamily="18" charset="0"/>
                <a:ea typeface="Calibri" panose="020F0502020204030204" pitchFamily="34" charset="0"/>
                <a:cs typeface="Helvetica" panose="020B0604020202020204" pitchFamily="34" charset="0"/>
              </a:rPr>
              <a:t>ie</a:t>
            </a:r>
            <a:r>
              <a:rPr lang="en-IN" sz="1800" dirty="0">
                <a:effectLst/>
                <a:latin typeface="Book Antiqua" panose="02040602050305030304" pitchFamily="18" charset="0"/>
                <a:ea typeface="Calibri" panose="020F0502020204030204" pitchFamily="34" charset="0"/>
                <a:cs typeface="Helvetica" panose="020B0604020202020204" pitchFamily="34" charset="0"/>
              </a:rPr>
              <a:t>., defaulters the label 1 </a:t>
            </a:r>
            <a:r>
              <a:rPr lang="en-IN" sz="1800" dirty="0" err="1">
                <a:effectLst/>
                <a:latin typeface="Book Antiqua" panose="02040602050305030304" pitchFamily="18" charset="0"/>
                <a:ea typeface="Calibri" panose="020F0502020204030204" pitchFamily="34" charset="0"/>
                <a:cs typeface="Helvetica" panose="020B0604020202020204" pitchFamily="34" charset="0"/>
              </a:rPr>
              <a:t>ie</a:t>
            </a:r>
            <a:r>
              <a:rPr lang="en-IN" sz="1800" dirty="0">
                <a:effectLst/>
                <a:latin typeface="Book Antiqua" panose="02040602050305030304" pitchFamily="18" charset="0"/>
                <a:ea typeface="Calibri" panose="020F0502020204030204" pitchFamily="34" charset="0"/>
                <a:cs typeface="Helvetica" panose="020B0604020202020204" pitchFamily="34" charset="0"/>
              </a:rPr>
              <a:t>., non-defaulters attribute has the high density.</a:t>
            </a:r>
            <a:endParaRPr lang="en-IN" dirty="0"/>
          </a:p>
        </p:txBody>
      </p:sp>
    </p:spTree>
    <p:extLst>
      <p:ext uri="{BB962C8B-B14F-4D97-AF65-F5344CB8AC3E}">
        <p14:creationId xmlns:p14="http://schemas.microsoft.com/office/powerpoint/2010/main" val="1914259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3AE9C5-AE8F-4A64-96EC-7B2B7C087E67}"/>
              </a:ext>
            </a:extLst>
          </p:cNvPr>
          <p:cNvPicPr>
            <a:picLocks noChangeAspect="1"/>
          </p:cNvPicPr>
          <p:nvPr/>
        </p:nvPicPr>
        <p:blipFill>
          <a:blip r:embed="rId2"/>
          <a:stretch>
            <a:fillRect/>
          </a:stretch>
        </p:blipFill>
        <p:spPr>
          <a:xfrm>
            <a:off x="208429" y="793095"/>
            <a:ext cx="4121524" cy="3791752"/>
          </a:xfrm>
          <a:prstGeom prst="rect">
            <a:avLst/>
          </a:prstGeom>
        </p:spPr>
      </p:pic>
      <p:sp>
        <p:nvSpPr>
          <p:cNvPr id="4" name="TextBox 3">
            <a:extLst>
              <a:ext uri="{FF2B5EF4-FFF2-40B4-BE49-F238E27FC236}">
                <a16:creationId xmlns:a16="http://schemas.microsoft.com/office/drawing/2014/main" id="{4D563937-294E-440A-91F8-F4F5AE236341}"/>
              </a:ext>
            </a:extLst>
          </p:cNvPr>
          <p:cNvSpPr txBox="1"/>
          <p:nvPr/>
        </p:nvSpPr>
        <p:spPr>
          <a:xfrm>
            <a:off x="80682" y="5298157"/>
            <a:ext cx="5432612" cy="923330"/>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Book Antiqua" panose="02040602050305030304" pitchFamily="18" charset="0"/>
                <a:ea typeface="Calibri" panose="020F0502020204030204" pitchFamily="34" charset="0"/>
                <a:cs typeface="Helvetica" panose="020B0604020202020204" pitchFamily="34" charset="0"/>
              </a:rPr>
              <a:t>Here we can see that the customers who are non-defaulters are more in number for the number of loans taken in last 30days.</a:t>
            </a:r>
            <a:endParaRPr lang="en-IN" dirty="0"/>
          </a:p>
        </p:txBody>
      </p:sp>
      <p:pic>
        <p:nvPicPr>
          <p:cNvPr id="5" name="Picture 4">
            <a:extLst>
              <a:ext uri="{FF2B5EF4-FFF2-40B4-BE49-F238E27FC236}">
                <a16:creationId xmlns:a16="http://schemas.microsoft.com/office/drawing/2014/main" id="{B0686878-2DD4-48D6-B51B-BD0C5916A102}"/>
              </a:ext>
            </a:extLst>
          </p:cNvPr>
          <p:cNvPicPr>
            <a:picLocks noChangeAspect="1"/>
          </p:cNvPicPr>
          <p:nvPr/>
        </p:nvPicPr>
        <p:blipFill>
          <a:blip r:embed="rId3"/>
          <a:stretch>
            <a:fillRect/>
          </a:stretch>
        </p:blipFill>
        <p:spPr>
          <a:xfrm>
            <a:off x="6571801" y="793095"/>
            <a:ext cx="3728645" cy="3778529"/>
          </a:xfrm>
          <a:prstGeom prst="rect">
            <a:avLst/>
          </a:prstGeom>
        </p:spPr>
      </p:pic>
      <p:sp>
        <p:nvSpPr>
          <p:cNvPr id="8" name="TextBox 7">
            <a:extLst>
              <a:ext uri="{FF2B5EF4-FFF2-40B4-BE49-F238E27FC236}">
                <a16:creationId xmlns:a16="http://schemas.microsoft.com/office/drawing/2014/main" id="{A6ECC2CC-2FF1-4389-AB4A-16036B662F54}"/>
              </a:ext>
            </a:extLst>
          </p:cNvPr>
          <p:cNvSpPr txBox="1"/>
          <p:nvPr/>
        </p:nvSpPr>
        <p:spPr>
          <a:xfrm>
            <a:off x="5513294" y="5298157"/>
            <a:ext cx="6096000" cy="1200329"/>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Book Antiqua" panose="02040602050305030304" pitchFamily="18" charset="0"/>
                <a:ea typeface="Calibri" panose="020F0502020204030204" pitchFamily="34" charset="0"/>
                <a:cs typeface="Helvetica" panose="020B0604020202020204" pitchFamily="34" charset="0"/>
              </a:rPr>
              <a:t>Here we can see that both of the label attributes have same density in both of the 6th and 7th months but the label 1 attribute also has customers in 8th month which are absent in label 0 attribute.</a:t>
            </a:r>
            <a:endParaRPr lang="en-IN" dirty="0"/>
          </a:p>
        </p:txBody>
      </p:sp>
    </p:spTree>
    <p:extLst>
      <p:ext uri="{BB962C8B-B14F-4D97-AF65-F5344CB8AC3E}">
        <p14:creationId xmlns:p14="http://schemas.microsoft.com/office/powerpoint/2010/main" val="1456982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1EB6A1-6168-4D8F-BCB1-F00180C3021C}"/>
              </a:ext>
            </a:extLst>
          </p:cNvPr>
          <p:cNvSpPr txBox="1"/>
          <p:nvPr/>
        </p:nvSpPr>
        <p:spPr>
          <a:xfrm>
            <a:off x="125506" y="117928"/>
            <a:ext cx="2205318" cy="461665"/>
          </a:xfrm>
          <a:prstGeom prst="rect">
            <a:avLst/>
          </a:prstGeom>
          <a:noFill/>
        </p:spPr>
        <p:txBody>
          <a:bodyPr wrap="square" rtlCol="0">
            <a:spAutoFit/>
          </a:bodyPr>
          <a:lstStyle/>
          <a:p>
            <a:r>
              <a:rPr lang="en-IN" sz="2400" b="1" dirty="0">
                <a:latin typeface="Book Antiqua" panose="02040602050305030304" pitchFamily="18" charset="0"/>
              </a:rPr>
              <a:t>Correlation:</a:t>
            </a:r>
          </a:p>
        </p:txBody>
      </p:sp>
      <p:sp>
        <p:nvSpPr>
          <p:cNvPr id="4" name="TextBox 3">
            <a:extLst>
              <a:ext uri="{FF2B5EF4-FFF2-40B4-BE49-F238E27FC236}">
                <a16:creationId xmlns:a16="http://schemas.microsoft.com/office/drawing/2014/main" id="{CF790D0C-4E26-4A89-8683-241AD6897C2C}"/>
              </a:ext>
            </a:extLst>
          </p:cNvPr>
          <p:cNvSpPr txBox="1"/>
          <p:nvPr/>
        </p:nvSpPr>
        <p:spPr>
          <a:xfrm>
            <a:off x="2590801" y="160075"/>
            <a:ext cx="7709646" cy="369332"/>
          </a:xfrm>
          <a:prstGeom prst="rect">
            <a:avLst/>
          </a:prstGeom>
          <a:noFill/>
        </p:spPr>
        <p:txBody>
          <a:bodyPr wrap="square">
            <a:spAutoFit/>
          </a:bodyPr>
          <a:lstStyle/>
          <a:p>
            <a:pPr algn="l"/>
            <a:r>
              <a:rPr lang="en-US" i="0" dirty="0">
                <a:effectLst/>
                <a:latin typeface="Book Antiqua" panose="02040602050305030304" pitchFamily="18" charset="0"/>
              </a:rPr>
              <a:t>Here we find the correlation between the features and the label</a:t>
            </a:r>
          </a:p>
        </p:txBody>
      </p:sp>
      <p:pic>
        <p:nvPicPr>
          <p:cNvPr id="6" name="Picture 5">
            <a:extLst>
              <a:ext uri="{FF2B5EF4-FFF2-40B4-BE49-F238E27FC236}">
                <a16:creationId xmlns:a16="http://schemas.microsoft.com/office/drawing/2014/main" id="{A88BE92A-91A7-48B9-A8D6-4F6F16837B14}"/>
              </a:ext>
            </a:extLst>
          </p:cNvPr>
          <p:cNvPicPr>
            <a:picLocks noChangeAspect="1"/>
          </p:cNvPicPr>
          <p:nvPr/>
        </p:nvPicPr>
        <p:blipFill>
          <a:blip r:embed="rId2"/>
          <a:stretch>
            <a:fillRect/>
          </a:stretch>
        </p:blipFill>
        <p:spPr>
          <a:xfrm>
            <a:off x="143434" y="579593"/>
            <a:ext cx="2205319" cy="3847941"/>
          </a:xfrm>
          <a:prstGeom prst="rect">
            <a:avLst/>
          </a:prstGeom>
        </p:spPr>
      </p:pic>
      <p:pic>
        <p:nvPicPr>
          <p:cNvPr id="8" name="Picture 7">
            <a:extLst>
              <a:ext uri="{FF2B5EF4-FFF2-40B4-BE49-F238E27FC236}">
                <a16:creationId xmlns:a16="http://schemas.microsoft.com/office/drawing/2014/main" id="{A72FE99C-F520-40ED-8EDB-0A2C41C2A927}"/>
              </a:ext>
            </a:extLst>
          </p:cNvPr>
          <p:cNvPicPr>
            <a:picLocks noChangeAspect="1"/>
          </p:cNvPicPr>
          <p:nvPr/>
        </p:nvPicPr>
        <p:blipFill>
          <a:blip r:embed="rId3"/>
          <a:stretch>
            <a:fillRect/>
          </a:stretch>
        </p:blipFill>
        <p:spPr>
          <a:xfrm>
            <a:off x="3379103" y="849406"/>
            <a:ext cx="8481795" cy="632515"/>
          </a:xfrm>
          <a:prstGeom prst="rect">
            <a:avLst/>
          </a:prstGeom>
        </p:spPr>
      </p:pic>
      <p:pic>
        <p:nvPicPr>
          <p:cNvPr id="1026" name="Picture 2">
            <a:extLst>
              <a:ext uri="{FF2B5EF4-FFF2-40B4-BE49-F238E27FC236}">
                <a16:creationId xmlns:a16="http://schemas.microsoft.com/office/drawing/2014/main" id="{A2ABC68C-13A6-4EB6-8A57-40E17EED83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7128" y="1625762"/>
            <a:ext cx="7103786" cy="52322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1A73BB98-1ACC-4FBB-8F99-920DC3F432B6}"/>
              </a:ext>
            </a:extLst>
          </p:cNvPr>
          <p:cNvSpPr>
            <a:spLocks noChangeArrowheads="1"/>
          </p:cNvSpPr>
          <p:nvPr/>
        </p:nvSpPr>
        <p:spPr bwMode="auto">
          <a:xfrm>
            <a:off x="125506" y="4659844"/>
            <a:ext cx="4903694" cy="20440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0" tIns="158700" rIns="317400" bIns="1587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400" b="1" i="0" u="none" strike="noStrike" cap="none" normalizeH="0" baseline="0" dirty="0">
                <a:ln>
                  <a:noFill/>
                </a:ln>
                <a:solidFill>
                  <a:srgbClr val="000000"/>
                </a:solidFill>
                <a:effectLst/>
                <a:latin typeface="Book Antiqua" panose="02040602050305030304" pitchFamily="18" charset="0"/>
              </a:rPr>
              <a:t>Here we can see that the maximum correlation is    present between:</a:t>
            </a:r>
            <a:endParaRPr kumimoji="0" lang="en-US" altLang="en-US" sz="1400" b="1" i="0" u="none" strike="noStrike" cap="none" normalizeH="0" baseline="0" dirty="0">
              <a:ln>
                <a:noFill/>
              </a:ln>
              <a:solidFill>
                <a:srgbClr val="000000"/>
              </a:solidFill>
              <a:effectLst/>
              <a:latin typeface="Book Antiqua" panose="02040602050305030304" pitchFamily="18"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Book Antiqua" panose="02040602050305030304" pitchFamily="18" charset="0"/>
                <a:cs typeface="Courier New" panose="02070309020205020404" pitchFamily="49" charset="0"/>
              </a:rPr>
              <a:t>a) medianamnt_loans90 and medianamnt_loans30      b) rental_90 and rental_30 c) daily_decr90 and daily_decr30 d) amnt_loans90 and amnt_loans90 e) cnt-loans30 and amnt_loans30 etc..</a:t>
            </a:r>
            <a:endParaRPr kumimoji="0" lang="en-US" altLang="en-US" sz="1400" b="1" i="0" u="none" strike="noStrike" cap="none" normalizeH="0" baseline="0" dirty="0">
              <a:ln>
                <a:noFill/>
              </a:ln>
              <a:solidFill>
                <a:schemeClr val="tx1"/>
              </a:solidFill>
              <a:effectLst/>
              <a:latin typeface="Book Antiqua" panose="0204060205030503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Book Antiqua" panose="02040602050305030304" pitchFamily="18" charset="0"/>
              </a:rPr>
              <a:t>we have a lot features which with high correlation above 80%</a:t>
            </a:r>
            <a:endParaRPr kumimoji="0" lang="en-US" altLang="en-US" sz="1400" b="1" i="0" u="none" strike="noStrike" cap="none" normalizeH="0" baseline="0" dirty="0">
              <a:ln>
                <a:noFill/>
              </a:ln>
              <a:solidFill>
                <a:schemeClr val="tx1"/>
              </a:solidFill>
              <a:effectLst/>
              <a:latin typeface="Book Antiqua" panose="02040602050305030304" pitchFamily="18" charset="0"/>
            </a:endParaRPr>
          </a:p>
        </p:txBody>
      </p:sp>
      <p:sp>
        <p:nvSpPr>
          <p:cNvPr id="10" name="Arrow: Right 9">
            <a:extLst>
              <a:ext uri="{FF2B5EF4-FFF2-40B4-BE49-F238E27FC236}">
                <a16:creationId xmlns:a16="http://schemas.microsoft.com/office/drawing/2014/main" id="{1521B30F-41C2-4488-B5E5-494B01746C8C}"/>
              </a:ext>
            </a:extLst>
          </p:cNvPr>
          <p:cNvSpPr/>
          <p:nvPr/>
        </p:nvSpPr>
        <p:spPr>
          <a:xfrm>
            <a:off x="2590801" y="1129553"/>
            <a:ext cx="681317" cy="251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61F41BD1-A268-4C11-A24A-6D88945B61BD}"/>
              </a:ext>
            </a:extLst>
          </p:cNvPr>
          <p:cNvSpPr/>
          <p:nvPr/>
        </p:nvSpPr>
        <p:spPr>
          <a:xfrm>
            <a:off x="3890682" y="1481921"/>
            <a:ext cx="403412" cy="10999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932362A6-2112-4B86-AE91-130D045C13E8}"/>
              </a:ext>
            </a:extLst>
          </p:cNvPr>
          <p:cNvSpPr/>
          <p:nvPr/>
        </p:nvSpPr>
        <p:spPr>
          <a:xfrm>
            <a:off x="4294094" y="2286000"/>
            <a:ext cx="1210235" cy="358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35826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FCAC01-494F-4ACB-BBD4-B7DCBB75511A}"/>
              </a:ext>
            </a:extLst>
          </p:cNvPr>
          <p:cNvSpPr txBox="1"/>
          <p:nvPr/>
        </p:nvSpPr>
        <p:spPr>
          <a:xfrm>
            <a:off x="182245" y="321665"/>
            <a:ext cx="6096000" cy="470898"/>
          </a:xfrm>
          <a:prstGeom prst="rect">
            <a:avLst/>
          </a:prstGeom>
          <a:noFill/>
        </p:spPr>
        <p:txBody>
          <a:bodyPr wrap="square">
            <a:spAutoFit/>
          </a:bodyPr>
          <a:lstStyle/>
          <a:p>
            <a:pPr lvl="0">
              <a:lnSpc>
                <a:spcPct val="107000"/>
              </a:lnSpc>
              <a:spcBef>
                <a:spcPts val="1200"/>
              </a:spcBef>
              <a:spcAft>
                <a:spcPts val="800"/>
              </a:spcAft>
              <a:buSzPts val="1400"/>
            </a:pPr>
            <a:r>
              <a:rPr lang="en-IN" sz="2400" b="1" dirty="0">
                <a:effectLst/>
                <a:latin typeface="Book Antiqua" panose="02040602050305030304" pitchFamily="18" charset="0"/>
                <a:ea typeface="Times New Roman" panose="02020603050405020304" pitchFamily="18" charset="0"/>
                <a:cs typeface="Helvetica" panose="020B0604020202020204" pitchFamily="34" charset="0"/>
              </a:rPr>
              <a:t>Detection of the Outliers:</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9815ED80-73F7-4EE9-9970-5608615FF573}"/>
              </a:ext>
            </a:extLst>
          </p:cNvPr>
          <p:cNvSpPr txBox="1"/>
          <p:nvPr/>
        </p:nvSpPr>
        <p:spPr>
          <a:xfrm>
            <a:off x="0" y="792563"/>
            <a:ext cx="6460490" cy="969817"/>
          </a:xfrm>
          <a:prstGeom prst="rect">
            <a:avLst/>
          </a:prstGeom>
          <a:noFill/>
        </p:spPr>
        <p:txBody>
          <a:bodyPr wrap="square">
            <a:spAutoFit/>
          </a:bodyPr>
          <a:lstStyle/>
          <a:p>
            <a:pPr marL="742950" indent="-285750">
              <a:lnSpc>
                <a:spcPct val="107000"/>
              </a:lnSpc>
              <a:spcBef>
                <a:spcPts val="1200"/>
              </a:spcBef>
              <a:spcAft>
                <a:spcPts val="800"/>
              </a:spcAft>
              <a:buFont typeface="Wingdings" panose="05000000000000000000" pitchFamily="2" charset="2"/>
              <a:buChar char="Ø"/>
            </a:pPr>
            <a:r>
              <a:rPr lang="en-IN" sz="1800" dirty="0">
                <a:effectLst/>
                <a:latin typeface="Book Antiqua" panose="02040602050305030304" pitchFamily="18" charset="0"/>
                <a:ea typeface="Times New Roman" panose="02020603050405020304" pitchFamily="18" charset="0"/>
                <a:cs typeface="Helvetica" panose="020B0604020202020204" pitchFamily="34" charset="0"/>
              </a:rPr>
              <a:t>Here we will find the outliers present in the different features of our data. Here we will see the outliers of few of the features.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4DC3511D-3702-4660-8169-BB58FF6EE887}"/>
              </a:ext>
            </a:extLst>
          </p:cNvPr>
          <p:cNvPicPr>
            <a:picLocks noChangeAspect="1"/>
          </p:cNvPicPr>
          <p:nvPr/>
        </p:nvPicPr>
        <p:blipFill>
          <a:blip r:embed="rId2"/>
          <a:stretch>
            <a:fillRect/>
          </a:stretch>
        </p:blipFill>
        <p:spPr>
          <a:xfrm>
            <a:off x="6460490" y="3960345"/>
            <a:ext cx="5731510" cy="2742049"/>
          </a:xfrm>
          <a:prstGeom prst="rect">
            <a:avLst/>
          </a:prstGeom>
        </p:spPr>
      </p:pic>
      <p:pic>
        <p:nvPicPr>
          <p:cNvPr id="9" name="Picture 8">
            <a:extLst>
              <a:ext uri="{FF2B5EF4-FFF2-40B4-BE49-F238E27FC236}">
                <a16:creationId xmlns:a16="http://schemas.microsoft.com/office/drawing/2014/main" id="{547D91BD-BAD1-4FFF-A778-8D53ED6EF54C}"/>
              </a:ext>
            </a:extLst>
          </p:cNvPr>
          <p:cNvPicPr>
            <a:picLocks noChangeAspect="1"/>
          </p:cNvPicPr>
          <p:nvPr/>
        </p:nvPicPr>
        <p:blipFill>
          <a:blip r:embed="rId3"/>
          <a:stretch>
            <a:fillRect/>
          </a:stretch>
        </p:blipFill>
        <p:spPr>
          <a:xfrm>
            <a:off x="6460490" y="118595"/>
            <a:ext cx="5731510" cy="3841750"/>
          </a:xfrm>
          <a:prstGeom prst="rect">
            <a:avLst/>
          </a:prstGeom>
        </p:spPr>
      </p:pic>
      <p:sp>
        <p:nvSpPr>
          <p:cNvPr id="11" name="TextBox 10">
            <a:extLst>
              <a:ext uri="{FF2B5EF4-FFF2-40B4-BE49-F238E27FC236}">
                <a16:creationId xmlns:a16="http://schemas.microsoft.com/office/drawing/2014/main" id="{D174191C-7726-4D82-B651-9796013868E6}"/>
              </a:ext>
            </a:extLst>
          </p:cNvPr>
          <p:cNvSpPr txBox="1"/>
          <p:nvPr/>
        </p:nvSpPr>
        <p:spPr>
          <a:xfrm>
            <a:off x="0" y="3253110"/>
            <a:ext cx="6096000" cy="1266180"/>
          </a:xfrm>
          <a:prstGeom prst="rect">
            <a:avLst/>
          </a:prstGeom>
          <a:noFill/>
        </p:spPr>
        <p:txBody>
          <a:bodyPr wrap="square">
            <a:spAutoFit/>
          </a:bodyPr>
          <a:lstStyle/>
          <a:p>
            <a:pPr marL="342900" lvl="0" indent="-342900" algn="just">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Helvetica" panose="020B0604020202020204" pitchFamily="34" charset="0"/>
              </a:rPr>
              <a:t>Here we can see that most of the columns have outliers present in them and also with dense and also with number of outliers present and so we have to treat them for better accuracy in our model building.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48103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073E7F-C268-4750-A31B-39D6A710FE72}"/>
              </a:ext>
            </a:extLst>
          </p:cNvPr>
          <p:cNvSpPr txBox="1"/>
          <p:nvPr/>
        </p:nvSpPr>
        <p:spPr>
          <a:xfrm>
            <a:off x="295836" y="133581"/>
            <a:ext cx="6096000" cy="461665"/>
          </a:xfrm>
          <a:prstGeom prst="rect">
            <a:avLst/>
          </a:prstGeom>
          <a:noFill/>
        </p:spPr>
        <p:txBody>
          <a:bodyPr wrap="square">
            <a:spAutoFit/>
          </a:bodyPr>
          <a:lstStyle/>
          <a:p>
            <a:r>
              <a:rPr lang="en-IN" sz="2400" b="1" dirty="0">
                <a:latin typeface="Book Antiqua" panose="02040602050305030304" pitchFamily="18" charset="0"/>
                <a:ea typeface="Calibri" panose="020F0502020204030204" pitchFamily="34" charset="0"/>
                <a:cs typeface="Times New Roman" panose="02020603050405020304" pitchFamily="18" charset="0"/>
              </a:rPr>
              <a:t>T</a:t>
            </a:r>
            <a:r>
              <a:rPr lang="en-IN" sz="2400" b="1" dirty="0">
                <a:effectLst/>
                <a:latin typeface="Book Antiqua" panose="02040602050305030304" pitchFamily="18" charset="0"/>
                <a:ea typeface="Calibri" panose="020F0502020204030204" pitchFamily="34" charset="0"/>
                <a:cs typeface="Times New Roman" panose="02020603050405020304" pitchFamily="18" charset="0"/>
              </a:rPr>
              <a:t>reating the outliers:</a:t>
            </a:r>
            <a:r>
              <a:rPr lang="en-IN" sz="2400" dirty="0">
                <a:effectLst/>
                <a:latin typeface="Book Antiqua" panose="02040602050305030304" pitchFamily="18" charset="0"/>
                <a:ea typeface="Calibri" panose="020F0502020204030204" pitchFamily="34" charset="0"/>
                <a:cs typeface="Times New Roman" panose="02020603050405020304" pitchFamily="18" charset="0"/>
              </a:rPr>
              <a:t> </a:t>
            </a:r>
            <a:endParaRPr lang="en-IN" sz="2400" dirty="0"/>
          </a:p>
        </p:txBody>
      </p:sp>
      <p:sp>
        <p:nvSpPr>
          <p:cNvPr id="5" name="TextBox 4">
            <a:extLst>
              <a:ext uri="{FF2B5EF4-FFF2-40B4-BE49-F238E27FC236}">
                <a16:creationId xmlns:a16="http://schemas.microsoft.com/office/drawing/2014/main" id="{9F77BF96-69D8-4494-8B24-20F119648F1A}"/>
              </a:ext>
            </a:extLst>
          </p:cNvPr>
          <p:cNvSpPr txBox="1"/>
          <p:nvPr/>
        </p:nvSpPr>
        <p:spPr>
          <a:xfrm>
            <a:off x="18968" y="662837"/>
            <a:ext cx="10299408" cy="376193"/>
          </a:xfrm>
          <a:prstGeom prst="rect">
            <a:avLst/>
          </a:prstGeom>
          <a:noFill/>
        </p:spPr>
        <p:txBody>
          <a:bodyPr wrap="square">
            <a:spAutoFit/>
          </a:bodyPr>
          <a:lstStyle/>
          <a:p>
            <a:pPr marL="342900" lvl="0" indent="-342900" algn="just">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Here we use Z-Score method for treating the outliers present in the columns of the data.</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BDB52ABF-9AAC-43B7-91EC-5C5EDF1D81A6}"/>
              </a:ext>
            </a:extLst>
          </p:cNvPr>
          <p:cNvPicPr>
            <a:picLocks noChangeAspect="1"/>
          </p:cNvPicPr>
          <p:nvPr/>
        </p:nvPicPr>
        <p:blipFill>
          <a:blip r:embed="rId2"/>
          <a:stretch>
            <a:fillRect/>
          </a:stretch>
        </p:blipFill>
        <p:spPr>
          <a:xfrm>
            <a:off x="83633" y="1775552"/>
            <a:ext cx="5499847" cy="1951696"/>
          </a:xfrm>
          <a:prstGeom prst="rect">
            <a:avLst/>
          </a:prstGeom>
        </p:spPr>
      </p:pic>
      <p:sp>
        <p:nvSpPr>
          <p:cNvPr id="8" name="TextBox 7">
            <a:extLst>
              <a:ext uri="{FF2B5EF4-FFF2-40B4-BE49-F238E27FC236}">
                <a16:creationId xmlns:a16="http://schemas.microsoft.com/office/drawing/2014/main" id="{36C910DA-3149-475A-8621-A6DAF634473E}"/>
              </a:ext>
            </a:extLst>
          </p:cNvPr>
          <p:cNvSpPr txBox="1"/>
          <p:nvPr/>
        </p:nvSpPr>
        <p:spPr>
          <a:xfrm>
            <a:off x="5655199" y="1912884"/>
            <a:ext cx="6381452" cy="1561646"/>
          </a:xfrm>
          <a:prstGeom prst="rect">
            <a:avLst/>
          </a:prstGeom>
          <a:noFill/>
        </p:spPr>
        <p:txBody>
          <a:bodyPr wrap="square">
            <a:spAutoFit/>
          </a:bodyPr>
          <a:lstStyle/>
          <a:p>
            <a:pPr marL="342900" lvl="0" indent="-342900" algn="just">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Here we can see that we have taken 5.5 as threshold as we cannot afford of losing more than 8% of the data and we can see that the number of records have been decreased to extent which means we have succeeded in treating the outliers to some extent.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BBFAFED4-C339-4A00-B570-C35A3663513C}"/>
              </a:ext>
            </a:extLst>
          </p:cNvPr>
          <p:cNvPicPr>
            <a:picLocks noChangeAspect="1"/>
          </p:cNvPicPr>
          <p:nvPr/>
        </p:nvPicPr>
        <p:blipFill>
          <a:blip r:embed="rId3"/>
          <a:stretch>
            <a:fillRect/>
          </a:stretch>
        </p:blipFill>
        <p:spPr>
          <a:xfrm>
            <a:off x="18968" y="4637363"/>
            <a:ext cx="5636230" cy="2162631"/>
          </a:xfrm>
          <a:prstGeom prst="rect">
            <a:avLst/>
          </a:prstGeom>
        </p:spPr>
      </p:pic>
      <p:sp>
        <p:nvSpPr>
          <p:cNvPr id="11" name="TextBox 10">
            <a:extLst>
              <a:ext uri="{FF2B5EF4-FFF2-40B4-BE49-F238E27FC236}">
                <a16:creationId xmlns:a16="http://schemas.microsoft.com/office/drawing/2014/main" id="{E8EAC6A9-11F8-4C44-B0A2-86EC56574E0B}"/>
              </a:ext>
            </a:extLst>
          </p:cNvPr>
          <p:cNvSpPr txBox="1"/>
          <p:nvPr/>
        </p:nvSpPr>
        <p:spPr>
          <a:xfrm>
            <a:off x="5583480" y="5086031"/>
            <a:ext cx="6078185" cy="969817"/>
          </a:xfrm>
          <a:prstGeom prst="rect">
            <a:avLst/>
          </a:prstGeom>
          <a:noFill/>
        </p:spPr>
        <p:txBody>
          <a:bodyPr wrap="square">
            <a:spAutoFit/>
          </a:bodyPr>
          <a:lstStyle/>
          <a:p>
            <a:pPr marL="342900" lvl="0" indent="-342900" algn="just">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Now here we can see that our dataset has a smaller number of records compared to before which indicates that we have treated the outliers also to some extent.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Arrow: Down 11">
            <a:extLst>
              <a:ext uri="{FF2B5EF4-FFF2-40B4-BE49-F238E27FC236}">
                <a16:creationId xmlns:a16="http://schemas.microsoft.com/office/drawing/2014/main" id="{FE3EC296-14DA-4575-B34B-CF9EFDDCFA57}"/>
              </a:ext>
            </a:extLst>
          </p:cNvPr>
          <p:cNvSpPr/>
          <p:nvPr/>
        </p:nvSpPr>
        <p:spPr>
          <a:xfrm>
            <a:off x="2008094" y="3771791"/>
            <a:ext cx="367553" cy="7464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15267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8BB32C-9670-4155-A955-E5980A758956}"/>
              </a:ext>
            </a:extLst>
          </p:cNvPr>
          <p:cNvSpPr txBox="1"/>
          <p:nvPr/>
        </p:nvSpPr>
        <p:spPr>
          <a:xfrm>
            <a:off x="263825" y="246692"/>
            <a:ext cx="6096000" cy="470898"/>
          </a:xfrm>
          <a:prstGeom prst="rect">
            <a:avLst/>
          </a:prstGeom>
          <a:noFill/>
        </p:spPr>
        <p:txBody>
          <a:bodyPr wrap="square">
            <a:spAutoFit/>
          </a:bodyPr>
          <a:lstStyle/>
          <a:p>
            <a:pPr lvl="0" algn="just">
              <a:lnSpc>
                <a:spcPct val="107000"/>
              </a:lnSpc>
              <a:spcAft>
                <a:spcPts val="800"/>
              </a:spcAft>
              <a:buSzPts val="1400"/>
            </a:pPr>
            <a:r>
              <a:rPr lang="en-IN" sz="2400" b="1" dirty="0">
                <a:effectLst/>
                <a:latin typeface="Book Antiqua" panose="02040602050305030304" pitchFamily="18" charset="0"/>
                <a:ea typeface="Calibri" panose="020F0502020204030204" pitchFamily="34" charset="0"/>
                <a:cs typeface="Times New Roman" panose="02020603050405020304" pitchFamily="18" charset="0"/>
              </a:rPr>
              <a:t>Data loss%:</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79E3CCB-7F20-4ECD-A7F2-766268FE9404}"/>
              </a:ext>
            </a:extLst>
          </p:cNvPr>
          <p:cNvPicPr>
            <a:picLocks noChangeAspect="1"/>
          </p:cNvPicPr>
          <p:nvPr/>
        </p:nvPicPr>
        <p:blipFill>
          <a:blip r:embed="rId2"/>
          <a:stretch>
            <a:fillRect/>
          </a:stretch>
        </p:blipFill>
        <p:spPr>
          <a:xfrm>
            <a:off x="410135" y="1079798"/>
            <a:ext cx="3283323" cy="1169183"/>
          </a:xfrm>
          <a:prstGeom prst="rect">
            <a:avLst/>
          </a:prstGeom>
        </p:spPr>
      </p:pic>
      <p:sp>
        <p:nvSpPr>
          <p:cNvPr id="5" name="TextBox 4">
            <a:extLst>
              <a:ext uri="{FF2B5EF4-FFF2-40B4-BE49-F238E27FC236}">
                <a16:creationId xmlns:a16="http://schemas.microsoft.com/office/drawing/2014/main" id="{76F4EBE8-31C5-47AE-A4BA-B7276CCDF257}"/>
              </a:ext>
            </a:extLst>
          </p:cNvPr>
          <p:cNvSpPr txBox="1"/>
          <p:nvPr/>
        </p:nvSpPr>
        <p:spPr>
          <a:xfrm>
            <a:off x="3693458" y="1106692"/>
            <a:ext cx="8498542" cy="923330"/>
          </a:xfrm>
          <a:prstGeom prst="rect">
            <a:avLst/>
          </a:prstGeom>
          <a:noFill/>
        </p:spPr>
        <p:txBody>
          <a:bodyPr wrap="square" rtlCol="0">
            <a:spAutoFit/>
          </a:bodyPr>
          <a:lstStyle/>
          <a:p>
            <a:pPr marL="285750" indent="-285750">
              <a:buFont typeface="Wingdings" panose="05000000000000000000" pitchFamily="2" charset="2"/>
              <a:buChar char="ü"/>
            </a:pPr>
            <a:r>
              <a:rPr lang="en-IN" dirty="0">
                <a:latin typeface="Book Antiqua" panose="02040602050305030304" pitchFamily="18" charset="0"/>
              </a:rPr>
              <a:t>Here we have lost almost 8% of the data, we could have taken less threshold and could have removed outliers more but as the data is expensive we cannot afford to loss more than 8% of the data.</a:t>
            </a:r>
          </a:p>
        </p:txBody>
      </p:sp>
      <p:sp>
        <p:nvSpPr>
          <p:cNvPr id="7" name="TextBox 6">
            <a:extLst>
              <a:ext uri="{FF2B5EF4-FFF2-40B4-BE49-F238E27FC236}">
                <a16:creationId xmlns:a16="http://schemas.microsoft.com/office/drawing/2014/main" id="{61D1F897-026A-4809-9EBD-C4A4355DFDEE}"/>
              </a:ext>
            </a:extLst>
          </p:cNvPr>
          <p:cNvSpPr txBox="1"/>
          <p:nvPr/>
        </p:nvSpPr>
        <p:spPr>
          <a:xfrm>
            <a:off x="233082" y="2611189"/>
            <a:ext cx="5629836" cy="866071"/>
          </a:xfrm>
          <a:prstGeom prst="rect">
            <a:avLst/>
          </a:prstGeom>
          <a:noFill/>
        </p:spPr>
        <p:txBody>
          <a:bodyPr wrap="square">
            <a:spAutoFit/>
          </a:bodyPr>
          <a:lstStyle/>
          <a:p>
            <a:pPr lvl="0" algn="just">
              <a:lnSpc>
                <a:spcPct val="107000"/>
              </a:lnSpc>
              <a:spcAft>
                <a:spcPts val="800"/>
              </a:spcAft>
              <a:buSzPts val="1400"/>
            </a:pPr>
            <a:r>
              <a:rPr lang="en-IN" sz="2400" b="1" dirty="0">
                <a:effectLst/>
                <a:latin typeface="Book Antiqua" panose="02040602050305030304" pitchFamily="18" charset="0"/>
                <a:ea typeface="Calibri" panose="020F0502020204030204" pitchFamily="34" charset="0"/>
                <a:cs typeface="Times New Roman" panose="02020603050405020304" pitchFamily="18" charset="0"/>
              </a:rPr>
              <a:t>Checking the skewness of the few columns of data:</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B1D1D5EA-AA43-40B9-8EF7-7E881A43AE19}"/>
              </a:ext>
            </a:extLst>
          </p:cNvPr>
          <p:cNvPicPr>
            <a:picLocks noChangeAspect="1"/>
          </p:cNvPicPr>
          <p:nvPr/>
        </p:nvPicPr>
        <p:blipFill>
          <a:blip r:embed="rId3"/>
          <a:stretch>
            <a:fillRect/>
          </a:stretch>
        </p:blipFill>
        <p:spPr>
          <a:xfrm>
            <a:off x="326578" y="3839468"/>
            <a:ext cx="3620246" cy="1589431"/>
          </a:xfrm>
          <a:prstGeom prst="rect">
            <a:avLst/>
          </a:prstGeom>
        </p:spPr>
      </p:pic>
      <p:pic>
        <p:nvPicPr>
          <p:cNvPr id="9" name="Picture 8">
            <a:extLst>
              <a:ext uri="{FF2B5EF4-FFF2-40B4-BE49-F238E27FC236}">
                <a16:creationId xmlns:a16="http://schemas.microsoft.com/office/drawing/2014/main" id="{A0DEF9C7-EB93-4DD9-885B-FADDAF40BA29}"/>
              </a:ext>
            </a:extLst>
          </p:cNvPr>
          <p:cNvPicPr>
            <a:picLocks noChangeAspect="1"/>
          </p:cNvPicPr>
          <p:nvPr/>
        </p:nvPicPr>
        <p:blipFill>
          <a:blip r:embed="rId4"/>
          <a:stretch>
            <a:fillRect/>
          </a:stretch>
        </p:blipFill>
        <p:spPr>
          <a:xfrm>
            <a:off x="5974753" y="3082087"/>
            <a:ext cx="6217247" cy="1434692"/>
          </a:xfrm>
          <a:prstGeom prst="rect">
            <a:avLst/>
          </a:prstGeom>
        </p:spPr>
      </p:pic>
      <p:pic>
        <p:nvPicPr>
          <p:cNvPr id="10" name="Picture 9">
            <a:extLst>
              <a:ext uri="{FF2B5EF4-FFF2-40B4-BE49-F238E27FC236}">
                <a16:creationId xmlns:a16="http://schemas.microsoft.com/office/drawing/2014/main" id="{8B4FDC9D-48E5-40B2-80AA-6500796A504F}"/>
              </a:ext>
            </a:extLst>
          </p:cNvPr>
          <p:cNvPicPr>
            <a:picLocks noChangeAspect="1"/>
          </p:cNvPicPr>
          <p:nvPr/>
        </p:nvPicPr>
        <p:blipFill>
          <a:blip r:embed="rId5"/>
          <a:stretch>
            <a:fillRect/>
          </a:stretch>
        </p:blipFill>
        <p:spPr>
          <a:xfrm>
            <a:off x="5974753" y="4460117"/>
            <a:ext cx="6217247" cy="2397883"/>
          </a:xfrm>
          <a:prstGeom prst="rect">
            <a:avLst/>
          </a:prstGeom>
        </p:spPr>
      </p:pic>
      <p:sp>
        <p:nvSpPr>
          <p:cNvPr id="11" name="Arrow: Down 10">
            <a:extLst>
              <a:ext uri="{FF2B5EF4-FFF2-40B4-BE49-F238E27FC236}">
                <a16:creationId xmlns:a16="http://schemas.microsoft.com/office/drawing/2014/main" id="{76D016BA-0955-4B71-94C6-98499C1982D7}"/>
              </a:ext>
            </a:extLst>
          </p:cNvPr>
          <p:cNvSpPr/>
          <p:nvPr/>
        </p:nvSpPr>
        <p:spPr>
          <a:xfrm>
            <a:off x="1748118" y="2307021"/>
            <a:ext cx="251011" cy="4003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F839E790-B3C9-471D-A516-2E5294544AF4}"/>
              </a:ext>
            </a:extLst>
          </p:cNvPr>
          <p:cNvSpPr/>
          <p:nvPr/>
        </p:nvSpPr>
        <p:spPr>
          <a:xfrm>
            <a:off x="4096871" y="4425665"/>
            <a:ext cx="1577788" cy="4170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71892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FAA004-0235-4931-88B5-E33C54972CB2}"/>
              </a:ext>
            </a:extLst>
          </p:cNvPr>
          <p:cNvSpPr txBox="1"/>
          <p:nvPr/>
        </p:nvSpPr>
        <p:spPr>
          <a:xfrm>
            <a:off x="2662518" y="340659"/>
            <a:ext cx="5611906" cy="523220"/>
          </a:xfrm>
          <a:prstGeom prst="rect">
            <a:avLst/>
          </a:prstGeom>
          <a:noFill/>
        </p:spPr>
        <p:txBody>
          <a:bodyPr wrap="square" rtlCol="0">
            <a:spAutoFit/>
          </a:bodyPr>
          <a:lstStyle/>
          <a:p>
            <a:r>
              <a:rPr lang="en-US" dirty="0"/>
              <a:t>                                </a:t>
            </a:r>
            <a:r>
              <a:rPr lang="en-US" sz="2800" b="1" dirty="0">
                <a:latin typeface="Book Antiqua" panose="02040602050305030304" pitchFamily="18" charset="0"/>
              </a:rPr>
              <a:t>Table of contents:</a:t>
            </a:r>
            <a:endParaRPr lang="en-IN" sz="2800" b="1" dirty="0">
              <a:latin typeface="Book Antiqua" panose="02040602050305030304" pitchFamily="18" charset="0"/>
            </a:endParaRPr>
          </a:p>
        </p:txBody>
      </p:sp>
      <p:sp>
        <p:nvSpPr>
          <p:cNvPr id="3" name="TextBox 2">
            <a:extLst>
              <a:ext uri="{FF2B5EF4-FFF2-40B4-BE49-F238E27FC236}">
                <a16:creationId xmlns:a16="http://schemas.microsoft.com/office/drawing/2014/main" id="{57028C34-CE1C-469E-BA42-77A35ABDC4CA}"/>
              </a:ext>
            </a:extLst>
          </p:cNvPr>
          <p:cNvSpPr txBox="1"/>
          <p:nvPr/>
        </p:nvSpPr>
        <p:spPr>
          <a:xfrm>
            <a:off x="0" y="1206958"/>
            <a:ext cx="12192000" cy="5651042"/>
          </a:xfrm>
          <a:prstGeom prst="rect">
            <a:avLst/>
          </a:prstGeom>
          <a:noFill/>
        </p:spPr>
        <p:txBody>
          <a:bodyPr wrap="square" rtlCol="0">
            <a:spAutoFit/>
          </a:bodyPr>
          <a:lstStyle/>
          <a:p>
            <a:pPr marL="285750" indent="-285750">
              <a:buFont typeface="Wingdings" panose="05000000000000000000" pitchFamily="2" charset="2"/>
              <a:buChar char="v"/>
            </a:pPr>
            <a:r>
              <a:rPr lang="en-IN" sz="2400" dirty="0"/>
              <a:t>Introduction</a:t>
            </a:r>
          </a:p>
          <a:p>
            <a:pPr marL="285750" indent="-285750">
              <a:buFont typeface="Wingdings" panose="05000000000000000000" pitchFamily="2" charset="2"/>
              <a:buChar char="v"/>
            </a:pPr>
            <a:endParaRPr lang="en-IN" sz="2400" dirty="0"/>
          </a:p>
          <a:p>
            <a:pPr marL="285750" indent="-285750">
              <a:buFont typeface="Wingdings" panose="05000000000000000000" pitchFamily="2" charset="2"/>
              <a:buChar char="v"/>
            </a:pPr>
            <a:r>
              <a:rPr lang="en-IN" sz="2400" dirty="0"/>
              <a:t>Analytical Problem Framing</a:t>
            </a:r>
          </a:p>
          <a:p>
            <a:pPr marL="285750" indent="-285750">
              <a:buFont typeface="Wingdings" panose="05000000000000000000" pitchFamily="2" charset="2"/>
              <a:buChar char="v"/>
            </a:pPr>
            <a:endParaRPr lang="en-IN" sz="2400" dirty="0"/>
          </a:p>
          <a:p>
            <a:pPr marL="285750" indent="-285750">
              <a:buFont typeface="Wingdings" panose="05000000000000000000" pitchFamily="2" charset="2"/>
              <a:buChar char="v"/>
            </a:pPr>
            <a:r>
              <a:rPr lang="en-IN" sz="2400" dirty="0"/>
              <a:t>Data Analysis</a:t>
            </a:r>
          </a:p>
          <a:p>
            <a:pPr marL="285750" indent="-285750">
              <a:buFont typeface="Wingdings" panose="05000000000000000000" pitchFamily="2" charset="2"/>
              <a:buChar char="v"/>
            </a:pPr>
            <a:endParaRPr lang="en-IN" sz="2400" dirty="0"/>
          </a:p>
          <a:p>
            <a:pPr marL="285750" indent="-285750">
              <a:buFont typeface="Wingdings" panose="05000000000000000000" pitchFamily="2" charset="2"/>
              <a:buChar char="v"/>
            </a:pPr>
            <a:r>
              <a:rPr lang="en-IN" sz="2400" dirty="0"/>
              <a:t>Pre-processing</a:t>
            </a:r>
          </a:p>
          <a:p>
            <a:pPr marL="285750" indent="-285750">
              <a:buFont typeface="Wingdings" panose="05000000000000000000" pitchFamily="2" charset="2"/>
              <a:buChar char="v"/>
            </a:pPr>
            <a:endParaRPr lang="en-IN" sz="2400" dirty="0"/>
          </a:p>
          <a:p>
            <a:pPr marL="285750" indent="-285750">
              <a:buFont typeface="Wingdings" panose="05000000000000000000" pitchFamily="2" charset="2"/>
              <a:buChar char="v"/>
            </a:pPr>
            <a:r>
              <a:rPr lang="en-IN" sz="2400" dirty="0"/>
              <a:t>Visualizations</a:t>
            </a:r>
          </a:p>
          <a:p>
            <a:pPr marL="285750" indent="-285750">
              <a:buFont typeface="Wingdings" panose="05000000000000000000" pitchFamily="2" charset="2"/>
              <a:buChar char="v"/>
            </a:pPr>
            <a:endParaRPr lang="en-IN" sz="2400" dirty="0"/>
          </a:p>
          <a:p>
            <a:pPr marL="285750" indent="-285750">
              <a:buFont typeface="Wingdings" panose="05000000000000000000" pitchFamily="2" charset="2"/>
              <a:buChar char="v"/>
            </a:pPr>
            <a:r>
              <a:rPr lang="en-IN" sz="2400" dirty="0"/>
              <a:t>Building the models</a:t>
            </a:r>
          </a:p>
          <a:p>
            <a:pPr marL="285750" indent="-285750">
              <a:buFont typeface="Wingdings" panose="05000000000000000000" pitchFamily="2" charset="2"/>
              <a:buChar char="v"/>
            </a:pPr>
            <a:endParaRPr lang="en-IN" sz="2400" dirty="0"/>
          </a:p>
          <a:p>
            <a:pPr marL="285750" indent="-285750">
              <a:buFont typeface="Wingdings" panose="05000000000000000000" pitchFamily="2" charset="2"/>
              <a:buChar char="v"/>
            </a:pPr>
            <a:r>
              <a:rPr lang="en-IN" sz="2400" dirty="0"/>
              <a:t>Conclusion</a:t>
            </a:r>
          </a:p>
          <a:p>
            <a:pPr marL="285750" indent="-285750">
              <a:buFont typeface="Wingdings" panose="05000000000000000000" pitchFamily="2" charset="2"/>
              <a:buChar char="v"/>
            </a:pPr>
            <a:endParaRPr lang="en-IN" sz="2400" dirty="0"/>
          </a:p>
          <a:p>
            <a:pPr marL="285750" indent="-285750">
              <a:buFont typeface="Wingdings" panose="05000000000000000000" pitchFamily="2" charset="2"/>
              <a:buChar char="v"/>
            </a:pPr>
            <a:r>
              <a:rPr lang="en-IN" sz="2400" dirty="0"/>
              <a:t>Limitations and Scope for Future Work</a:t>
            </a:r>
          </a:p>
        </p:txBody>
      </p:sp>
    </p:spTree>
    <p:extLst>
      <p:ext uri="{BB962C8B-B14F-4D97-AF65-F5344CB8AC3E}">
        <p14:creationId xmlns:p14="http://schemas.microsoft.com/office/powerpoint/2010/main" val="1380347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65B82C-09E1-4BB8-AF44-8F940E18A462}"/>
              </a:ext>
            </a:extLst>
          </p:cNvPr>
          <p:cNvPicPr>
            <a:picLocks noChangeAspect="1"/>
          </p:cNvPicPr>
          <p:nvPr/>
        </p:nvPicPr>
        <p:blipFill>
          <a:blip r:embed="rId2"/>
          <a:stretch>
            <a:fillRect/>
          </a:stretch>
        </p:blipFill>
        <p:spPr>
          <a:xfrm>
            <a:off x="35858" y="0"/>
            <a:ext cx="5325772" cy="2366682"/>
          </a:xfrm>
          <a:prstGeom prst="rect">
            <a:avLst/>
          </a:prstGeom>
        </p:spPr>
      </p:pic>
      <p:sp>
        <p:nvSpPr>
          <p:cNvPr id="4" name="TextBox 3">
            <a:extLst>
              <a:ext uri="{FF2B5EF4-FFF2-40B4-BE49-F238E27FC236}">
                <a16:creationId xmlns:a16="http://schemas.microsoft.com/office/drawing/2014/main" id="{97BC750D-92E8-403A-A7DD-757C66CE55C7}"/>
              </a:ext>
            </a:extLst>
          </p:cNvPr>
          <p:cNvSpPr txBox="1"/>
          <p:nvPr/>
        </p:nvSpPr>
        <p:spPr>
          <a:xfrm>
            <a:off x="5361630" y="801527"/>
            <a:ext cx="6630196" cy="969817"/>
          </a:xfrm>
          <a:prstGeom prst="rect">
            <a:avLst/>
          </a:prstGeom>
          <a:noFill/>
        </p:spPr>
        <p:txBody>
          <a:bodyPr wrap="square">
            <a:spAutoFit/>
          </a:bodyPr>
          <a:lstStyle/>
          <a:p>
            <a:pPr marL="342900" lvl="0" indent="-342900" algn="just">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Here we can see that the columns have skewness and we will have a look at the skew values of the features with the label column.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869FC3D-5F63-4997-AC0B-DCD54AC723F6}"/>
              </a:ext>
            </a:extLst>
          </p:cNvPr>
          <p:cNvPicPr>
            <a:picLocks noChangeAspect="1"/>
          </p:cNvPicPr>
          <p:nvPr/>
        </p:nvPicPr>
        <p:blipFill>
          <a:blip r:embed="rId3"/>
          <a:stretch>
            <a:fillRect/>
          </a:stretch>
        </p:blipFill>
        <p:spPr>
          <a:xfrm>
            <a:off x="0" y="3217545"/>
            <a:ext cx="2178424" cy="3640455"/>
          </a:xfrm>
          <a:prstGeom prst="rect">
            <a:avLst/>
          </a:prstGeom>
        </p:spPr>
      </p:pic>
      <p:sp>
        <p:nvSpPr>
          <p:cNvPr id="6" name="Arrow: Down 5">
            <a:extLst>
              <a:ext uri="{FF2B5EF4-FFF2-40B4-BE49-F238E27FC236}">
                <a16:creationId xmlns:a16="http://schemas.microsoft.com/office/drawing/2014/main" id="{89E12D03-259E-45FE-AEA9-66D71ED17EC6}"/>
              </a:ext>
            </a:extLst>
          </p:cNvPr>
          <p:cNvSpPr/>
          <p:nvPr/>
        </p:nvSpPr>
        <p:spPr>
          <a:xfrm>
            <a:off x="932329" y="2465294"/>
            <a:ext cx="340659" cy="6364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B5064BA9-5779-4768-9CD8-D9AEB0535FDC}"/>
              </a:ext>
            </a:extLst>
          </p:cNvPr>
          <p:cNvSpPr txBox="1"/>
          <p:nvPr/>
        </p:nvSpPr>
        <p:spPr>
          <a:xfrm>
            <a:off x="2178424" y="3710046"/>
            <a:ext cx="10013576" cy="968920"/>
          </a:xfrm>
          <a:prstGeom prst="rect">
            <a:avLst/>
          </a:prstGeom>
          <a:noFill/>
        </p:spPr>
        <p:txBody>
          <a:bodyPr wrap="square">
            <a:spAutoFit/>
          </a:bodyPr>
          <a:lstStyle/>
          <a:p>
            <a:pPr marL="342900" lvl="0" indent="-342900" algn="just">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Here most of the features have skewness and except the label column all the other feature columns are positively skewed, in that few columns are with medium positive skewness and there are also few columns with very high positive skewness.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24422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0C79ED-79BE-4EC3-9B88-73227F382E84}"/>
              </a:ext>
            </a:extLst>
          </p:cNvPr>
          <p:cNvSpPr txBox="1"/>
          <p:nvPr/>
        </p:nvSpPr>
        <p:spPr>
          <a:xfrm>
            <a:off x="152400" y="196145"/>
            <a:ext cx="6096000" cy="1266180"/>
          </a:xfrm>
          <a:prstGeom prst="rect">
            <a:avLst/>
          </a:prstGeom>
          <a:noFill/>
        </p:spPr>
        <p:txBody>
          <a:bodyPr wrap="square">
            <a:spAutoFit/>
          </a:bodyPr>
          <a:lstStyle/>
          <a:p>
            <a:pPr marL="285750" lvl="0" indent="-285750" algn="just">
              <a:lnSpc>
                <a:spcPct val="107000"/>
              </a:lnSpc>
              <a:spcAft>
                <a:spcPts val="800"/>
              </a:spcAft>
              <a:buFont typeface="Wingdings" panose="05000000000000000000" pitchFamily="2" charset="2"/>
              <a:buChar char="ü"/>
            </a:pPr>
            <a:r>
              <a:rPr lang="en-IN" dirty="0">
                <a:effectLst/>
                <a:latin typeface="Book Antiqua" panose="02040602050305030304" pitchFamily="18" charset="0"/>
                <a:ea typeface="Calibri" panose="020F0502020204030204" pitchFamily="34" charset="0"/>
                <a:cs typeface="Times New Roman" panose="02020603050405020304" pitchFamily="18" charset="0"/>
              </a:rPr>
              <a:t>Before moving to the removal of the skewness present in the data we will first split the data and then scale the data which has features and then we will remove skewness.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E71ACF1-38C7-4BC1-9398-82BD011F702A}"/>
              </a:ext>
            </a:extLst>
          </p:cNvPr>
          <p:cNvPicPr>
            <a:picLocks noChangeAspect="1"/>
          </p:cNvPicPr>
          <p:nvPr/>
        </p:nvPicPr>
        <p:blipFill>
          <a:blip r:embed="rId2"/>
          <a:stretch>
            <a:fillRect/>
          </a:stretch>
        </p:blipFill>
        <p:spPr>
          <a:xfrm>
            <a:off x="229851" y="1894447"/>
            <a:ext cx="5226070" cy="2329544"/>
          </a:xfrm>
          <a:prstGeom prst="rect">
            <a:avLst/>
          </a:prstGeom>
        </p:spPr>
      </p:pic>
      <p:pic>
        <p:nvPicPr>
          <p:cNvPr id="5" name="Picture 4">
            <a:extLst>
              <a:ext uri="{FF2B5EF4-FFF2-40B4-BE49-F238E27FC236}">
                <a16:creationId xmlns:a16="http://schemas.microsoft.com/office/drawing/2014/main" id="{0C72F542-0563-425A-814D-78ED8F21FD77}"/>
              </a:ext>
            </a:extLst>
          </p:cNvPr>
          <p:cNvPicPr>
            <a:picLocks noChangeAspect="1"/>
          </p:cNvPicPr>
          <p:nvPr/>
        </p:nvPicPr>
        <p:blipFill>
          <a:blip r:embed="rId3"/>
          <a:stretch>
            <a:fillRect/>
          </a:stretch>
        </p:blipFill>
        <p:spPr>
          <a:xfrm>
            <a:off x="6736081" y="1747491"/>
            <a:ext cx="4815840" cy="2476500"/>
          </a:xfrm>
          <a:prstGeom prst="rect">
            <a:avLst/>
          </a:prstGeom>
        </p:spPr>
      </p:pic>
      <p:sp>
        <p:nvSpPr>
          <p:cNvPr id="7" name="TextBox 6">
            <a:extLst>
              <a:ext uri="{FF2B5EF4-FFF2-40B4-BE49-F238E27FC236}">
                <a16:creationId xmlns:a16="http://schemas.microsoft.com/office/drawing/2014/main" id="{CA623AC5-D4CB-4E88-BAC0-6173BDAE3B84}"/>
              </a:ext>
            </a:extLst>
          </p:cNvPr>
          <p:cNvSpPr txBox="1"/>
          <p:nvPr/>
        </p:nvSpPr>
        <p:spPr>
          <a:xfrm>
            <a:off x="152400" y="4558202"/>
            <a:ext cx="12039600" cy="1265283"/>
          </a:xfrm>
          <a:prstGeom prst="rect">
            <a:avLst/>
          </a:prstGeom>
          <a:noFill/>
        </p:spPr>
        <p:txBody>
          <a:bodyPr wrap="square">
            <a:spAutoFit/>
          </a:bodyPr>
          <a:lstStyle/>
          <a:p>
            <a:pPr marL="342900" lvl="0" indent="-342900" algn="just">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Here in the above we have splitted the data into x and y variables where all the features are assigned to the variable “x” and the label column is assigned to the variable “y” and we transform the features present in the variable x to be scaled and then we will get a scaled and transformed data of x, which is used for removing the skewness present in the features.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Arrow: Right 7">
            <a:extLst>
              <a:ext uri="{FF2B5EF4-FFF2-40B4-BE49-F238E27FC236}">
                <a16:creationId xmlns:a16="http://schemas.microsoft.com/office/drawing/2014/main" id="{9860E8AE-0B4E-4284-8917-A8C7ACFF81EB}"/>
              </a:ext>
            </a:extLst>
          </p:cNvPr>
          <p:cNvSpPr/>
          <p:nvPr/>
        </p:nvSpPr>
        <p:spPr>
          <a:xfrm>
            <a:off x="5683624" y="3065929"/>
            <a:ext cx="878541" cy="3630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71215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8EB009-A56A-4FF5-A4B6-EC0FC3599360}"/>
              </a:ext>
            </a:extLst>
          </p:cNvPr>
          <p:cNvSpPr txBox="1"/>
          <p:nvPr/>
        </p:nvSpPr>
        <p:spPr>
          <a:xfrm>
            <a:off x="116541" y="183939"/>
            <a:ext cx="6096000" cy="470898"/>
          </a:xfrm>
          <a:prstGeom prst="rect">
            <a:avLst/>
          </a:prstGeom>
          <a:noFill/>
        </p:spPr>
        <p:txBody>
          <a:bodyPr wrap="square">
            <a:spAutoFit/>
          </a:bodyPr>
          <a:lstStyle/>
          <a:p>
            <a:pPr lvl="0" algn="just">
              <a:lnSpc>
                <a:spcPct val="107000"/>
              </a:lnSpc>
              <a:spcAft>
                <a:spcPts val="800"/>
              </a:spcAft>
              <a:buSzPts val="1400"/>
            </a:pPr>
            <a:r>
              <a:rPr lang="en-IN" sz="2400" b="1" dirty="0">
                <a:effectLst/>
                <a:latin typeface="Book Antiqua" panose="02040602050305030304" pitchFamily="18" charset="0"/>
                <a:ea typeface="Calibri" panose="020F0502020204030204" pitchFamily="34" charset="0"/>
                <a:cs typeface="Times New Roman" panose="02020603050405020304" pitchFamily="18" charset="0"/>
              </a:rPr>
              <a:t>Removing the skewness of the data:</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85D73738-CA17-4645-8FFD-0C9E5BE047CA}"/>
              </a:ext>
            </a:extLst>
          </p:cNvPr>
          <p:cNvPicPr>
            <a:picLocks noChangeAspect="1"/>
          </p:cNvPicPr>
          <p:nvPr/>
        </p:nvPicPr>
        <p:blipFill>
          <a:blip r:embed="rId2"/>
          <a:stretch>
            <a:fillRect/>
          </a:stretch>
        </p:blipFill>
        <p:spPr>
          <a:xfrm>
            <a:off x="218104" y="1057836"/>
            <a:ext cx="5731510" cy="1981200"/>
          </a:xfrm>
          <a:prstGeom prst="rect">
            <a:avLst/>
          </a:prstGeom>
        </p:spPr>
      </p:pic>
      <p:sp>
        <p:nvSpPr>
          <p:cNvPr id="6" name="TextBox 5">
            <a:extLst>
              <a:ext uri="{FF2B5EF4-FFF2-40B4-BE49-F238E27FC236}">
                <a16:creationId xmlns:a16="http://schemas.microsoft.com/office/drawing/2014/main" id="{FF285B46-2DDE-4FE0-B3B2-393413D200EA}"/>
              </a:ext>
            </a:extLst>
          </p:cNvPr>
          <p:cNvSpPr txBox="1"/>
          <p:nvPr/>
        </p:nvSpPr>
        <p:spPr>
          <a:xfrm>
            <a:off x="5949613" y="1267164"/>
            <a:ext cx="6242387" cy="1583612"/>
          </a:xfrm>
          <a:prstGeom prst="rect">
            <a:avLst/>
          </a:prstGeom>
          <a:noFill/>
        </p:spPr>
        <p:txBody>
          <a:bodyPr wrap="square">
            <a:spAutoFit/>
          </a:bodyPr>
          <a:lstStyle/>
          <a:p>
            <a:pPr marL="342900" lvl="0" indent="-342900" algn="just">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Here we can see that we have imported the “powertransform” library and passed the features present in the variable x into the powertransform and then we have removed the skewness of the data and converted into dataframe.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E3D06B4-22E7-43C7-A7DA-79B55CB8D429}"/>
              </a:ext>
            </a:extLst>
          </p:cNvPr>
          <p:cNvSpPr txBox="1"/>
          <p:nvPr/>
        </p:nvSpPr>
        <p:spPr>
          <a:xfrm>
            <a:off x="0" y="3402107"/>
            <a:ext cx="6096000" cy="673454"/>
          </a:xfrm>
          <a:prstGeom prst="rect">
            <a:avLst/>
          </a:prstGeom>
          <a:noFill/>
        </p:spPr>
        <p:txBody>
          <a:bodyPr wrap="square">
            <a:spAutoFit/>
          </a:bodyPr>
          <a:lstStyle/>
          <a:p>
            <a:pPr marL="285750" lvl="0" indent="-285750" algn="just">
              <a:lnSpc>
                <a:spcPct val="107000"/>
              </a:lnSpc>
              <a:spcAft>
                <a:spcPts val="800"/>
              </a:spcAft>
              <a:buFont typeface="Wingdings" panose="05000000000000000000" pitchFamily="2" charset="2"/>
              <a:buChar char="ü"/>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Now, here we have a look at the skewness of the features whether they are changed or not.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7F5D1EE9-9D01-43C5-8D96-F71D86445435}"/>
              </a:ext>
            </a:extLst>
          </p:cNvPr>
          <p:cNvPicPr>
            <a:picLocks noChangeAspect="1"/>
          </p:cNvPicPr>
          <p:nvPr/>
        </p:nvPicPr>
        <p:blipFill>
          <a:blip r:embed="rId3"/>
          <a:stretch>
            <a:fillRect/>
          </a:stretch>
        </p:blipFill>
        <p:spPr>
          <a:xfrm>
            <a:off x="6762749" y="3281147"/>
            <a:ext cx="2022662" cy="3576852"/>
          </a:xfrm>
          <a:prstGeom prst="rect">
            <a:avLst/>
          </a:prstGeom>
        </p:spPr>
      </p:pic>
      <p:pic>
        <p:nvPicPr>
          <p:cNvPr id="10" name="Picture 9">
            <a:extLst>
              <a:ext uri="{FF2B5EF4-FFF2-40B4-BE49-F238E27FC236}">
                <a16:creationId xmlns:a16="http://schemas.microsoft.com/office/drawing/2014/main" id="{F24286B5-E3C1-49A0-953A-F96A4AB7518F}"/>
              </a:ext>
            </a:extLst>
          </p:cNvPr>
          <p:cNvPicPr>
            <a:picLocks noChangeAspect="1"/>
          </p:cNvPicPr>
          <p:nvPr/>
        </p:nvPicPr>
        <p:blipFill>
          <a:blip r:embed="rId4"/>
          <a:stretch>
            <a:fillRect/>
          </a:stretch>
        </p:blipFill>
        <p:spPr>
          <a:xfrm>
            <a:off x="10036174" y="3281147"/>
            <a:ext cx="2221454" cy="3576853"/>
          </a:xfrm>
          <a:prstGeom prst="rect">
            <a:avLst/>
          </a:prstGeom>
        </p:spPr>
      </p:pic>
      <p:sp>
        <p:nvSpPr>
          <p:cNvPr id="12" name="Arrow: Right 11">
            <a:extLst>
              <a:ext uri="{FF2B5EF4-FFF2-40B4-BE49-F238E27FC236}">
                <a16:creationId xmlns:a16="http://schemas.microsoft.com/office/drawing/2014/main" id="{631131E8-1A48-4EC4-ACEB-478A0FBDCC06}"/>
              </a:ext>
            </a:extLst>
          </p:cNvPr>
          <p:cNvSpPr/>
          <p:nvPr/>
        </p:nvSpPr>
        <p:spPr>
          <a:xfrm>
            <a:off x="5949614" y="2725271"/>
            <a:ext cx="1060786" cy="3137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Down 12">
            <a:extLst>
              <a:ext uri="{FF2B5EF4-FFF2-40B4-BE49-F238E27FC236}">
                <a16:creationId xmlns:a16="http://schemas.microsoft.com/office/drawing/2014/main" id="{A31BAF24-F53B-4F8B-A67D-34490128318F}"/>
              </a:ext>
            </a:extLst>
          </p:cNvPr>
          <p:cNvSpPr/>
          <p:nvPr/>
        </p:nvSpPr>
        <p:spPr>
          <a:xfrm>
            <a:off x="7010401" y="2850776"/>
            <a:ext cx="224118" cy="3137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A1243279-3B87-4914-A8D2-E783931A1C4E}"/>
              </a:ext>
            </a:extLst>
          </p:cNvPr>
          <p:cNvSpPr/>
          <p:nvPr/>
        </p:nvSpPr>
        <p:spPr>
          <a:xfrm>
            <a:off x="9027459" y="4876800"/>
            <a:ext cx="779929" cy="421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F7AB56E2-E189-4721-A97A-799B1B270D2B}"/>
              </a:ext>
            </a:extLst>
          </p:cNvPr>
          <p:cNvSpPr txBox="1"/>
          <p:nvPr/>
        </p:nvSpPr>
        <p:spPr>
          <a:xfrm>
            <a:off x="42263" y="4438631"/>
            <a:ext cx="6720486" cy="1858907"/>
          </a:xfrm>
          <a:prstGeom prst="rect">
            <a:avLst/>
          </a:prstGeom>
          <a:noFill/>
        </p:spPr>
        <p:txBody>
          <a:bodyPr wrap="square">
            <a:spAutoFit/>
          </a:bodyPr>
          <a:lstStyle/>
          <a:p>
            <a:pPr marL="342900" lvl="0" indent="-342900" algn="just">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Here we can see that most of the features have change in their skewness but still we have skewness present and so we use “cuberoot” from NumPy and then we pass “x” into it and assign to the variable “x” again where we can see that most of the columns have a lot of changes in their skewness except few and so we can proceed with our model building.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48284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6E0822-1243-430E-828B-98C0123E79B2}"/>
              </a:ext>
            </a:extLst>
          </p:cNvPr>
          <p:cNvSpPr txBox="1"/>
          <p:nvPr/>
        </p:nvSpPr>
        <p:spPr>
          <a:xfrm>
            <a:off x="206188" y="313765"/>
            <a:ext cx="6526306" cy="461665"/>
          </a:xfrm>
          <a:prstGeom prst="rect">
            <a:avLst/>
          </a:prstGeom>
          <a:noFill/>
        </p:spPr>
        <p:txBody>
          <a:bodyPr wrap="square" rtlCol="0">
            <a:spAutoFit/>
          </a:bodyPr>
          <a:lstStyle/>
          <a:p>
            <a:r>
              <a:rPr lang="en-IN" sz="2400" b="1" dirty="0">
                <a:latin typeface="Book Antiqua" panose="02040602050305030304" pitchFamily="18" charset="0"/>
              </a:rPr>
              <a:t>Balancing the imbalanced column "Label”:</a:t>
            </a:r>
          </a:p>
        </p:txBody>
      </p:sp>
      <p:pic>
        <p:nvPicPr>
          <p:cNvPr id="3" name="Picture 2">
            <a:extLst>
              <a:ext uri="{FF2B5EF4-FFF2-40B4-BE49-F238E27FC236}">
                <a16:creationId xmlns:a16="http://schemas.microsoft.com/office/drawing/2014/main" id="{BE46AEE4-9AD7-4326-83A0-F46C4A07D345}"/>
              </a:ext>
            </a:extLst>
          </p:cNvPr>
          <p:cNvPicPr>
            <a:picLocks noChangeAspect="1"/>
          </p:cNvPicPr>
          <p:nvPr/>
        </p:nvPicPr>
        <p:blipFill>
          <a:blip r:embed="rId2"/>
          <a:stretch>
            <a:fillRect/>
          </a:stretch>
        </p:blipFill>
        <p:spPr>
          <a:xfrm>
            <a:off x="505197" y="1404974"/>
            <a:ext cx="3198833" cy="2503638"/>
          </a:xfrm>
          <a:prstGeom prst="rect">
            <a:avLst/>
          </a:prstGeom>
        </p:spPr>
      </p:pic>
      <p:sp>
        <p:nvSpPr>
          <p:cNvPr id="5" name="TextBox 4">
            <a:extLst>
              <a:ext uri="{FF2B5EF4-FFF2-40B4-BE49-F238E27FC236}">
                <a16:creationId xmlns:a16="http://schemas.microsoft.com/office/drawing/2014/main" id="{BAA1CE56-EAE3-471F-87FD-475020B195FB}"/>
              </a:ext>
            </a:extLst>
          </p:cNvPr>
          <p:cNvSpPr txBox="1"/>
          <p:nvPr/>
        </p:nvSpPr>
        <p:spPr>
          <a:xfrm>
            <a:off x="-71717" y="4552993"/>
            <a:ext cx="5620870" cy="1265283"/>
          </a:xfrm>
          <a:prstGeom prst="rect">
            <a:avLst/>
          </a:prstGeom>
          <a:noFill/>
        </p:spPr>
        <p:txBody>
          <a:bodyPr wrap="square">
            <a:spAutoFit/>
          </a:bodyPr>
          <a:lstStyle/>
          <a:p>
            <a:pPr marL="285750" lvl="0" indent="-285750" algn="just">
              <a:lnSpc>
                <a:spcPct val="107000"/>
              </a:lnSpc>
              <a:spcAft>
                <a:spcPts val="800"/>
              </a:spcAft>
              <a:buFont typeface="Wingdings" panose="05000000000000000000" pitchFamily="2" charset="2"/>
              <a:buChar char="ü"/>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Now we will balance the data as the data is imbalanced through the “oversampling” method where we import SMOTE to handle the imbalanced data.</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C442E127-46F2-41CB-87D8-AF7FE93A5B1D}"/>
              </a:ext>
            </a:extLst>
          </p:cNvPr>
          <p:cNvPicPr>
            <a:picLocks noChangeAspect="1"/>
          </p:cNvPicPr>
          <p:nvPr/>
        </p:nvPicPr>
        <p:blipFill>
          <a:blip r:embed="rId3"/>
          <a:stretch>
            <a:fillRect/>
          </a:stretch>
        </p:blipFill>
        <p:spPr>
          <a:xfrm>
            <a:off x="6732493" y="1341661"/>
            <a:ext cx="3460377" cy="2657879"/>
          </a:xfrm>
          <a:prstGeom prst="rect">
            <a:avLst/>
          </a:prstGeom>
        </p:spPr>
      </p:pic>
      <p:sp>
        <p:nvSpPr>
          <p:cNvPr id="8" name="TextBox 7">
            <a:extLst>
              <a:ext uri="{FF2B5EF4-FFF2-40B4-BE49-F238E27FC236}">
                <a16:creationId xmlns:a16="http://schemas.microsoft.com/office/drawing/2014/main" id="{3814A6BA-C61E-4C71-A053-380FC6405FD6}"/>
              </a:ext>
            </a:extLst>
          </p:cNvPr>
          <p:cNvSpPr txBox="1"/>
          <p:nvPr/>
        </p:nvSpPr>
        <p:spPr>
          <a:xfrm>
            <a:off x="5849471" y="4552993"/>
            <a:ext cx="6158752" cy="1200329"/>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Here we can see that we have balanced the imbalanced data and also we can see here that both of the attributes present in the label column which were actually imbalanced are now in equal proportions</a:t>
            </a:r>
            <a:endParaRPr lang="en-IN" dirty="0"/>
          </a:p>
        </p:txBody>
      </p:sp>
      <p:sp>
        <p:nvSpPr>
          <p:cNvPr id="9" name="Arrow: Right 8">
            <a:extLst>
              <a:ext uri="{FF2B5EF4-FFF2-40B4-BE49-F238E27FC236}">
                <a16:creationId xmlns:a16="http://schemas.microsoft.com/office/drawing/2014/main" id="{49F728C9-0524-4556-853C-372CDDEEA868}"/>
              </a:ext>
            </a:extLst>
          </p:cNvPr>
          <p:cNvSpPr/>
          <p:nvPr/>
        </p:nvSpPr>
        <p:spPr>
          <a:xfrm>
            <a:off x="4240306" y="2465294"/>
            <a:ext cx="1855694"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85940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D5415A-4A4D-40AC-9E40-5D7C37E72D81}"/>
              </a:ext>
            </a:extLst>
          </p:cNvPr>
          <p:cNvSpPr txBox="1"/>
          <p:nvPr/>
        </p:nvSpPr>
        <p:spPr>
          <a:xfrm>
            <a:off x="170329" y="219798"/>
            <a:ext cx="6096000" cy="470898"/>
          </a:xfrm>
          <a:prstGeom prst="rect">
            <a:avLst/>
          </a:prstGeom>
          <a:noFill/>
        </p:spPr>
        <p:txBody>
          <a:bodyPr wrap="square">
            <a:spAutoFit/>
          </a:bodyPr>
          <a:lstStyle/>
          <a:p>
            <a:pPr lvl="0" algn="just">
              <a:lnSpc>
                <a:spcPct val="107000"/>
              </a:lnSpc>
              <a:spcAft>
                <a:spcPts val="800"/>
              </a:spcAft>
            </a:pPr>
            <a:r>
              <a:rPr lang="en-IN" sz="2400" b="1" dirty="0">
                <a:effectLst/>
                <a:latin typeface="Book Antiqua" panose="02040602050305030304" pitchFamily="18" charset="0"/>
                <a:ea typeface="Calibri" panose="020F0502020204030204" pitchFamily="34" charset="0"/>
                <a:cs typeface="Times New Roman" panose="02020603050405020304" pitchFamily="18" charset="0"/>
              </a:rPr>
              <a:t>Checking the Random state:</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B5295CAF-931B-44E9-8EB4-B88818B91745}"/>
              </a:ext>
            </a:extLst>
          </p:cNvPr>
          <p:cNvSpPr txBox="1"/>
          <p:nvPr/>
        </p:nvSpPr>
        <p:spPr>
          <a:xfrm>
            <a:off x="107576" y="1051492"/>
            <a:ext cx="8740589" cy="369332"/>
          </a:xfrm>
          <a:prstGeom prst="rect">
            <a:avLst/>
          </a:prstGeom>
          <a:noFill/>
        </p:spPr>
        <p:txBody>
          <a:bodyPr wrap="square">
            <a:spAutoFit/>
          </a:bodyPr>
          <a:lstStyle/>
          <a:p>
            <a:r>
              <a:rPr lang="en-IN" sz="1800" dirty="0">
                <a:effectLst/>
                <a:latin typeface="Book Antiqua" panose="02040602050305030304" pitchFamily="18" charset="0"/>
                <a:ea typeface="Calibri" panose="020F0502020204030204" pitchFamily="34" charset="0"/>
                <a:cs typeface="Times New Roman" panose="02020603050405020304" pitchFamily="18" charset="0"/>
              </a:rPr>
              <a:t>Here we use train_test_split method for finding good random state number</a:t>
            </a:r>
            <a:endParaRPr lang="en-IN" dirty="0"/>
          </a:p>
        </p:txBody>
      </p:sp>
      <p:pic>
        <p:nvPicPr>
          <p:cNvPr id="8" name="Picture 7">
            <a:extLst>
              <a:ext uri="{FF2B5EF4-FFF2-40B4-BE49-F238E27FC236}">
                <a16:creationId xmlns:a16="http://schemas.microsoft.com/office/drawing/2014/main" id="{69A7CF16-754D-4A02-8A09-74998D8CE6F9}"/>
              </a:ext>
            </a:extLst>
          </p:cNvPr>
          <p:cNvPicPr>
            <a:picLocks noChangeAspect="1"/>
          </p:cNvPicPr>
          <p:nvPr/>
        </p:nvPicPr>
        <p:blipFill>
          <a:blip r:embed="rId2"/>
          <a:stretch>
            <a:fillRect/>
          </a:stretch>
        </p:blipFill>
        <p:spPr>
          <a:xfrm>
            <a:off x="194162" y="2549468"/>
            <a:ext cx="5731510" cy="2583815"/>
          </a:xfrm>
          <a:prstGeom prst="rect">
            <a:avLst/>
          </a:prstGeom>
        </p:spPr>
      </p:pic>
      <p:sp>
        <p:nvSpPr>
          <p:cNvPr id="10" name="TextBox 9">
            <a:extLst>
              <a:ext uri="{FF2B5EF4-FFF2-40B4-BE49-F238E27FC236}">
                <a16:creationId xmlns:a16="http://schemas.microsoft.com/office/drawing/2014/main" id="{4ED3325D-A8D9-4652-8141-E63AF561D276}"/>
              </a:ext>
            </a:extLst>
          </p:cNvPr>
          <p:cNvSpPr txBox="1"/>
          <p:nvPr/>
        </p:nvSpPr>
        <p:spPr>
          <a:xfrm>
            <a:off x="5871884" y="3187825"/>
            <a:ext cx="6266327" cy="1561646"/>
          </a:xfrm>
          <a:prstGeom prst="rect">
            <a:avLst/>
          </a:prstGeom>
          <a:noFill/>
        </p:spPr>
        <p:txBody>
          <a:bodyPr wrap="square">
            <a:spAutoFit/>
          </a:bodyPr>
          <a:lstStyle/>
          <a:p>
            <a:pPr marL="342900" lvl="0" indent="-342900" algn="just">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Here we have used train_test_split and passed x_over, y_over which are the variables after balancing the data and we used “. fit” method to train the data and predicted the test data and accuracy score for which we got the random state as 194.</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77219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E1779D-0136-4AF5-91A9-94EE8DB0FE38}"/>
              </a:ext>
            </a:extLst>
          </p:cNvPr>
          <p:cNvPicPr>
            <a:picLocks noChangeAspect="1"/>
          </p:cNvPicPr>
          <p:nvPr/>
        </p:nvPicPr>
        <p:blipFill>
          <a:blip r:embed="rId2"/>
          <a:stretch>
            <a:fillRect/>
          </a:stretch>
        </p:blipFill>
        <p:spPr>
          <a:xfrm>
            <a:off x="375745" y="814715"/>
            <a:ext cx="4338918" cy="2614285"/>
          </a:xfrm>
          <a:prstGeom prst="rect">
            <a:avLst/>
          </a:prstGeom>
        </p:spPr>
      </p:pic>
      <p:sp>
        <p:nvSpPr>
          <p:cNvPr id="4" name="TextBox 3">
            <a:extLst>
              <a:ext uri="{FF2B5EF4-FFF2-40B4-BE49-F238E27FC236}">
                <a16:creationId xmlns:a16="http://schemas.microsoft.com/office/drawing/2014/main" id="{4840448D-7FD7-45DC-BDBE-3B7B0D8A5A75}"/>
              </a:ext>
            </a:extLst>
          </p:cNvPr>
          <p:cNvSpPr txBox="1"/>
          <p:nvPr/>
        </p:nvSpPr>
        <p:spPr>
          <a:xfrm>
            <a:off x="98612" y="143435"/>
            <a:ext cx="5298141" cy="461665"/>
          </a:xfrm>
          <a:prstGeom prst="rect">
            <a:avLst/>
          </a:prstGeom>
          <a:noFill/>
        </p:spPr>
        <p:txBody>
          <a:bodyPr wrap="square" rtlCol="0">
            <a:spAutoFit/>
          </a:bodyPr>
          <a:lstStyle/>
          <a:p>
            <a:r>
              <a:rPr lang="en-IN" sz="2400" b="1" dirty="0">
                <a:latin typeface="Book Antiqua" panose="02040602050305030304" pitchFamily="18" charset="0"/>
              </a:rPr>
              <a:t>Building models:</a:t>
            </a:r>
          </a:p>
        </p:txBody>
      </p:sp>
      <p:pic>
        <p:nvPicPr>
          <p:cNvPr id="6" name="Picture 5">
            <a:extLst>
              <a:ext uri="{FF2B5EF4-FFF2-40B4-BE49-F238E27FC236}">
                <a16:creationId xmlns:a16="http://schemas.microsoft.com/office/drawing/2014/main" id="{84EAC090-C7BE-42FA-848C-B33A56CB5502}"/>
              </a:ext>
            </a:extLst>
          </p:cNvPr>
          <p:cNvPicPr>
            <a:picLocks noChangeAspect="1"/>
          </p:cNvPicPr>
          <p:nvPr/>
        </p:nvPicPr>
        <p:blipFill>
          <a:blip r:embed="rId3"/>
          <a:stretch>
            <a:fillRect/>
          </a:stretch>
        </p:blipFill>
        <p:spPr>
          <a:xfrm>
            <a:off x="6687672" y="847722"/>
            <a:ext cx="4419598" cy="2581278"/>
          </a:xfrm>
          <a:prstGeom prst="rect">
            <a:avLst/>
          </a:prstGeom>
        </p:spPr>
      </p:pic>
      <p:pic>
        <p:nvPicPr>
          <p:cNvPr id="8" name="Picture 7">
            <a:extLst>
              <a:ext uri="{FF2B5EF4-FFF2-40B4-BE49-F238E27FC236}">
                <a16:creationId xmlns:a16="http://schemas.microsoft.com/office/drawing/2014/main" id="{BB86E7DA-AF06-4D88-A893-8E35EFC2661D}"/>
              </a:ext>
            </a:extLst>
          </p:cNvPr>
          <p:cNvPicPr>
            <a:picLocks noChangeAspect="1"/>
          </p:cNvPicPr>
          <p:nvPr/>
        </p:nvPicPr>
        <p:blipFill>
          <a:blip r:embed="rId4"/>
          <a:stretch>
            <a:fillRect/>
          </a:stretch>
        </p:blipFill>
        <p:spPr>
          <a:xfrm>
            <a:off x="375744" y="3914885"/>
            <a:ext cx="4338917" cy="2674174"/>
          </a:xfrm>
          <a:prstGeom prst="rect">
            <a:avLst/>
          </a:prstGeom>
        </p:spPr>
      </p:pic>
      <p:pic>
        <p:nvPicPr>
          <p:cNvPr id="10" name="Picture 9">
            <a:extLst>
              <a:ext uri="{FF2B5EF4-FFF2-40B4-BE49-F238E27FC236}">
                <a16:creationId xmlns:a16="http://schemas.microsoft.com/office/drawing/2014/main" id="{9DEE045B-5647-4965-9B9B-A72D6ED1B42B}"/>
              </a:ext>
            </a:extLst>
          </p:cNvPr>
          <p:cNvPicPr>
            <a:picLocks noChangeAspect="1"/>
          </p:cNvPicPr>
          <p:nvPr/>
        </p:nvPicPr>
        <p:blipFill>
          <a:blip r:embed="rId5"/>
          <a:stretch>
            <a:fillRect/>
          </a:stretch>
        </p:blipFill>
        <p:spPr>
          <a:xfrm>
            <a:off x="6562164" y="3914885"/>
            <a:ext cx="4616823" cy="2674174"/>
          </a:xfrm>
          <a:prstGeom prst="rect">
            <a:avLst/>
          </a:prstGeom>
        </p:spPr>
      </p:pic>
    </p:spTree>
    <p:extLst>
      <p:ext uri="{BB962C8B-B14F-4D97-AF65-F5344CB8AC3E}">
        <p14:creationId xmlns:p14="http://schemas.microsoft.com/office/powerpoint/2010/main" val="721391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C70705-F259-4EA8-B1AB-E1631CF1E082}"/>
              </a:ext>
            </a:extLst>
          </p:cNvPr>
          <p:cNvPicPr>
            <a:picLocks noChangeAspect="1"/>
          </p:cNvPicPr>
          <p:nvPr/>
        </p:nvPicPr>
        <p:blipFill>
          <a:blip r:embed="rId2"/>
          <a:stretch>
            <a:fillRect/>
          </a:stretch>
        </p:blipFill>
        <p:spPr>
          <a:xfrm>
            <a:off x="80682" y="772142"/>
            <a:ext cx="3460377" cy="2964351"/>
          </a:xfrm>
          <a:prstGeom prst="rect">
            <a:avLst/>
          </a:prstGeom>
        </p:spPr>
      </p:pic>
      <p:sp>
        <p:nvSpPr>
          <p:cNvPr id="5" name="TextBox 4">
            <a:extLst>
              <a:ext uri="{FF2B5EF4-FFF2-40B4-BE49-F238E27FC236}">
                <a16:creationId xmlns:a16="http://schemas.microsoft.com/office/drawing/2014/main" id="{459B56E4-109C-476F-9381-8FA7DE813D79}"/>
              </a:ext>
            </a:extLst>
          </p:cNvPr>
          <p:cNvSpPr txBox="1"/>
          <p:nvPr/>
        </p:nvSpPr>
        <p:spPr>
          <a:xfrm>
            <a:off x="268941" y="241157"/>
            <a:ext cx="6096000" cy="461665"/>
          </a:xfrm>
          <a:prstGeom prst="rect">
            <a:avLst/>
          </a:prstGeom>
          <a:noFill/>
        </p:spPr>
        <p:txBody>
          <a:bodyPr wrap="square">
            <a:spAutoFit/>
          </a:bodyPr>
          <a:lstStyle/>
          <a:p>
            <a:r>
              <a:rPr lang="en-IN" sz="2400" b="1" dirty="0">
                <a:effectLst/>
                <a:latin typeface="Book Antiqua" panose="02040602050305030304" pitchFamily="18" charset="0"/>
                <a:ea typeface="Calibri" panose="020F0502020204030204" pitchFamily="34" charset="0"/>
                <a:cs typeface="Times New Roman" panose="02020603050405020304" pitchFamily="18" charset="0"/>
              </a:rPr>
              <a:t>Checking for Cross Validation Score:</a:t>
            </a:r>
            <a:endParaRPr lang="en-IN" sz="2400" dirty="0"/>
          </a:p>
        </p:txBody>
      </p:sp>
      <p:sp>
        <p:nvSpPr>
          <p:cNvPr id="7" name="TextBox 6">
            <a:extLst>
              <a:ext uri="{FF2B5EF4-FFF2-40B4-BE49-F238E27FC236}">
                <a16:creationId xmlns:a16="http://schemas.microsoft.com/office/drawing/2014/main" id="{FBD4CDB0-F7E5-46D5-8001-377538250B81}"/>
              </a:ext>
            </a:extLst>
          </p:cNvPr>
          <p:cNvSpPr txBox="1"/>
          <p:nvPr/>
        </p:nvSpPr>
        <p:spPr>
          <a:xfrm>
            <a:off x="3541059" y="1173298"/>
            <a:ext cx="8650940" cy="968920"/>
          </a:xfrm>
          <a:prstGeom prst="rect">
            <a:avLst/>
          </a:prstGeom>
          <a:noFill/>
        </p:spPr>
        <p:txBody>
          <a:bodyPr wrap="square">
            <a:spAutoFit/>
          </a:bodyPr>
          <a:lstStyle/>
          <a:p>
            <a:pPr marL="342900" lvl="0" indent="-342900" algn="just">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Here we can see that out of all the models used for prediction, Extra Trees Classifier model is with high accuracy score and also high cross validation score which is 96.4%.</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5D3E715D-2058-42BE-ACB4-81A6D28C6B28}"/>
              </a:ext>
            </a:extLst>
          </p:cNvPr>
          <p:cNvSpPr txBox="1"/>
          <p:nvPr/>
        </p:nvSpPr>
        <p:spPr>
          <a:xfrm>
            <a:off x="5096438" y="3039810"/>
            <a:ext cx="5387789" cy="461665"/>
          </a:xfrm>
          <a:prstGeom prst="rect">
            <a:avLst/>
          </a:prstGeom>
          <a:noFill/>
        </p:spPr>
        <p:txBody>
          <a:bodyPr wrap="square">
            <a:spAutoFit/>
          </a:bodyPr>
          <a:lstStyle/>
          <a:p>
            <a:r>
              <a:rPr lang="en-IN" sz="2400" b="1" dirty="0">
                <a:effectLst/>
                <a:latin typeface="Book Antiqua" panose="02040602050305030304" pitchFamily="18" charset="0"/>
                <a:ea typeface="Calibri" panose="020F0502020204030204" pitchFamily="34" charset="0"/>
                <a:cs typeface="Times New Roman" panose="02020603050405020304" pitchFamily="18" charset="0"/>
              </a:rPr>
              <a:t>Hyper parameter tuning:</a:t>
            </a:r>
            <a:endParaRPr lang="en-IN" sz="2400" b="1" dirty="0"/>
          </a:p>
        </p:txBody>
      </p:sp>
      <p:pic>
        <p:nvPicPr>
          <p:cNvPr id="10" name="Picture 9">
            <a:extLst>
              <a:ext uri="{FF2B5EF4-FFF2-40B4-BE49-F238E27FC236}">
                <a16:creationId xmlns:a16="http://schemas.microsoft.com/office/drawing/2014/main" id="{7F4023EC-A356-47A3-98D4-8C409E61766B}"/>
              </a:ext>
            </a:extLst>
          </p:cNvPr>
          <p:cNvPicPr>
            <a:picLocks noChangeAspect="1"/>
          </p:cNvPicPr>
          <p:nvPr/>
        </p:nvPicPr>
        <p:blipFill>
          <a:blip r:embed="rId3"/>
          <a:stretch>
            <a:fillRect/>
          </a:stretch>
        </p:blipFill>
        <p:spPr>
          <a:xfrm>
            <a:off x="1658264" y="4101808"/>
            <a:ext cx="4751705" cy="2766695"/>
          </a:xfrm>
          <a:prstGeom prst="rect">
            <a:avLst/>
          </a:prstGeom>
        </p:spPr>
      </p:pic>
      <p:sp>
        <p:nvSpPr>
          <p:cNvPr id="11" name="Arrow: Right 10">
            <a:extLst>
              <a:ext uri="{FF2B5EF4-FFF2-40B4-BE49-F238E27FC236}">
                <a16:creationId xmlns:a16="http://schemas.microsoft.com/office/drawing/2014/main" id="{93332CA9-960D-4430-8EBC-57FD334AABC4}"/>
              </a:ext>
            </a:extLst>
          </p:cNvPr>
          <p:cNvSpPr/>
          <p:nvPr/>
        </p:nvSpPr>
        <p:spPr>
          <a:xfrm>
            <a:off x="3541059" y="2617694"/>
            <a:ext cx="744070" cy="331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Down 11">
            <a:extLst>
              <a:ext uri="{FF2B5EF4-FFF2-40B4-BE49-F238E27FC236}">
                <a16:creationId xmlns:a16="http://schemas.microsoft.com/office/drawing/2014/main" id="{29D1B5A3-7067-44F4-8E38-E914CE8565F0}"/>
              </a:ext>
            </a:extLst>
          </p:cNvPr>
          <p:cNvSpPr/>
          <p:nvPr/>
        </p:nvSpPr>
        <p:spPr>
          <a:xfrm>
            <a:off x="4043082" y="3059668"/>
            <a:ext cx="358587" cy="9654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B2720AA0-8094-4595-AB45-E95C440C86E3}"/>
              </a:ext>
            </a:extLst>
          </p:cNvPr>
          <p:cNvSpPr txBox="1"/>
          <p:nvPr/>
        </p:nvSpPr>
        <p:spPr>
          <a:xfrm>
            <a:off x="6409968" y="4292579"/>
            <a:ext cx="5782031" cy="1858009"/>
          </a:xfrm>
          <a:prstGeom prst="rect">
            <a:avLst/>
          </a:prstGeom>
          <a:noFill/>
        </p:spPr>
        <p:txBody>
          <a:bodyPr wrap="square">
            <a:spAutoFit/>
          </a:bodyPr>
          <a:lstStyle/>
          <a:p>
            <a:pPr marL="342900" lvl="0" indent="-342900" algn="just">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Here we can see that we have imported “GridSearchCV” and we have used selected parameters and here we use Cross validation “5”, and we train the model and select the best parameters and also, we have predicted the final accuracy score which is 94.3%</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07764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0ACD1A-C629-428A-A6D5-D2665F0C135E}"/>
              </a:ext>
            </a:extLst>
          </p:cNvPr>
          <p:cNvSpPr txBox="1"/>
          <p:nvPr/>
        </p:nvSpPr>
        <p:spPr>
          <a:xfrm>
            <a:off x="313765" y="232192"/>
            <a:ext cx="6096000" cy="461665"/>
          </a:xfrm>
          <a:prstGeom prst="rect">
            <a:avLst/>
          </a:prstGeom>
          <a:noFill/>
        </p:spPr>
        <p:txBody>
          <a:bodyPr wrap="square">
            <a:spAutoFit/>
          </a:bodyPr>
          <a:lstStyle/>
          <a:p>
            <a:r>
              <a:rPr lang="en-IN" sz="2400" b="1" dirty="0">
                <a:effectLst/>
                <a:latin typeface="Book Antiqua" panose="02040602050305030304" pitchFamily="18" charset="0"/>
                <a:ea typeface="Calibri" panose="020F0502020204030204" pitchFamily="34" charset="0"/>
                <a:cs typeface="Times New Roman" panose="02020603050405020304" pitchFamily="18" charset="0"/>
              </a:rPr>
              <a:t>ROC and AUC Curve:</a:t>
            </a:r>
            <a:r>
              <a:rPr lang="en-IN" sz="1600" dirty="0">
                <a:effectLst/>
                <a:latin typeface="Book Antiqua" panose="02040602050305030304" pitchFamily="18" charset="0"/>
                <a:ea typeface="Calibri" panose="020F0502020204030204" pitchFamily="34" charset="0"/>
                <a:cs typeface="Times New Roman" panose="02020603050405020304" pitchFamily="18" charset="0"/>
              </a:rPr>
              <a:t> </a:t>
            </a:r>
            <a:endParaRPr lang="en-IN" dirty="0"/>
          </a:p>
        </p:txBody>
      </p:sp>
      <p:pic>
        <p:nvPicPr>
          <p:cNvPr id="4" name="Picture 3">
            <a:extLst>
              <a:ext uri="{FF2B5EF4-FFF2-40B4-BE49-F238E27FC236}">
                <a16:creationId xmlns:a16="http://schemas.microsoft.com/office/drawing/2014/main" id="{0540FC50-F9B7-457C-BBE0-6C9900B263A8}"/>
              </a:ext>
            </a:extLst>
          </p:cNvPr>
          <p:cNvPicPr>
            <a:picLocks noChangeAspect="1"/>
          </p:cNvPicPr>
          <p:nvPr/>
        </p:nvPicPr>
        <p:blipFill>
          <a:blip r:embed="rId2"/>
          <a:stretch>
            <a:fillRect/>
          </a:stretch>
        </p:blipFill>
        <p:spPr>
          <a:xfrm>
            <a:off x="313765" y="978199"/>
            <a:ext cx="4218305" cy="2284954"/>
          </a:xfrm>
          <a:prstGeom prst="rect">
            <a:avLst/>
          </a:prstGeom>
        </p:spPr>
      </p:pic>
      <p:pic>
        <p:nvPicPr>
          <p:cNvPr id="5" name="Picture 4">
            <a:extLst>
              <a:ext uri="{FF2B5EF4-FFF2-40B4-BE49-F238E27FC236}">
                <a16:creationId xmlns:a16="http://schemas.microsoft.com/office/drawing/2014/main" id="{502DEAE4-9240-4A80-88DE-1958CD365A74}"/>
              </a:ext>
            </a:extLst>
          </p:cNvPr>
          <p:cNvPicPr>
            <a:picLocks noChangeAspect="1"/>
          </p:cNvPicPr>
          <p:nvPr/>
        </p:nvPicPr>
        <p:blipFill>
          <a:blip r:embed="rId3"/>
          <a:stretch>
            <a:fillRect/>
          </a:stretch>
        </p:blipFill>
        <p:spPr>
          <a:xfrm>
            <a:off x="5550779" y="978199"/>
            <a:ext cx="4218305" cy="2284954"/>
          </a:xfrm>
          <a:prstGeom prst="rect">
            <a:avLst/>
          </a:prstGeom>
        </p:spPr>
      </p:pic>
      <p:sp>
        <p:nvSpPr>
          <p:cNvPr id="7" name="TextBox 6">
            <a:extLst>
              <a:ext uri="{FF2B5EF4-FFF2-40B4-BE49-F238E27FC236}">
                <a16:creationId xmlns:a16="http://schemas.microsoft.com/office/drawing/2014/main" id="{C44AD935-1285-4E90-BD7C-8799741A6708}"/>
              </a:ext>
            </a:extLst>
          </p:cNvPr>
          <p:cNvSpPr txBox="1"/>
          <p:nvPr/>
        </p:nvSpPr>
        <p:spPr>
          <a:xfrm>
            <a:off x="0" y="3308151"/>
            <a:ext cx="6096000" cy="646331"/>
          </a:xfrm>
          <a:prstGeom prst="rect">
            <a:avLst/>
          </a:prstGeom>
          <a:noFill/>
        </p:spPr>
        <p:txBody>
          <a:bodyPr wrap="square">
            <a:spAutoFit/>
          </a:bodyPr>
          <a:lstStyle/>
          <a:p>
            <a:pPr marL="285750" indent="-285750">
              <a:buFont typeface="Wingdings" panose="05000000000000000000" pitchFamily="2" charset="2"/>
              <a:buChar char="ü"/>
            </a:pPr>
            <a:r>
              <a:rPr lang="en-US" i="0" dirty="0">
                <a:effectLst/>
                <a:latin typeface="Book Antiqua" panose="02040602050305030304" pitchFamily="18" charset="0"/>
              </a:rPr>
              <a:t>Here we have presented the ROC AUC Curve which we got 0.96</a:t>
            </a:r>
            <a:endParaRPr lang="en-IN" dirty="0">
              <a:latin typeface="Book Antiqua" panose="02040602050305030304" pitchFamily="18" charset="0"/>
            </a:endParaRPr>
          </a:p>
        </p:txBody>
      </p:sp>
      <p:sp>
        <p:nvSpPr>
          <p:cNvPr id="9" name="TextBox 8">
            <a:extLst>
              <a:ext uri="{FF2B5EF4-FFF2-40B4-BE49-F238E27FC236}">
                <a16:creationId xmlns:a16="http://schemas.microsoft.com/office/drawing/2014/main" id="{4D19A347-036F-4FF8-878D-BB1FC56DCB63}"/>
              </a:ext>
            </a:extLst>
          </p:cNvPr>
          <p:cNvSpPr txBox="1"/>
          <p:nvPr/>
        </p:nvSpPr>
        <p:spPr>
          <a:xfrm>
            <a:off x="3361765" y="3999480"/>
            <a:ext cx="6096000" cy="461665"/>
          </a:xfrm>
          <a:prstGeom prst="rect">
            <a:avLst/>
          </a:prstGeom>
          <a:noFill/>
        </p:spPr>
        <p:txBody>
          <a:bodyPr wrap="square">
            <a:spAutoFit/>
          </a:bodyPr>
          <a:lstStyle/>
          <a:p>
            <a:r>
              <a:rPr lang="en-IN" sz="2400" b="1" dirty="0">
                <a:effectLst/>
                <a:latin typeface="Book Antiqua" panose="02040602050305030304" pitchFamily="18" charset="0"/>
                <a:ea typeface="Calibri" panose="020F0502020204030204" pitchFamily="34" charset="0"/>
                <a:cs typeface="Times New Roman" panose="02020603050405020304" pitchFamily="18" charset="0"/>
              </a:rPr>
              <a:t>Save the model:</a:t>
            </a:r>
            <a:endParaRPr lang="en-IN" sz="2400" dirty="0"/>
          </a:p>
        </p:txBody>
      </p:sp>
      <p:pic>
        <p:nvPicPr>
          <p:cNvPr id="10" name="Picture 9">
            <a:extLst>
              <a:ext uri="{FF2B5EF4-FFF2-40B4-BE49-F238E27FC236}">
                <a16:creationId xmlns:a16="http://schemas.microsoft.com/office/drawing/2014/main" id="{2580100F-F30F-42E0-87B3-26B6AFC89553}"/>
              </a:ext>
            </a:extLst>
          </p:cNvPr>
          <p:cNvPicPr>
            <a:picLocks noChangeAspect="1"/>
          </p:cNvPicPr>
          <p:nvPr/>
        </p:nvPicPr>
        <p:blipFill>
          <a:blip r:embed="rId4"/>
          <a:stretch>
            <a:fillRect/>
          </a:stretch>
        </p:blipFill>
        <p:spPr>
          <a:xfrm>
            <a:off x="697736" y="4975670"/>
            <a:ext cx="4296952" cy="1389045"/>
          </a:xfrm>
          <a:prstGeom prst="rect">
            <a:avLst/>
          </a:prstGeom>
        </p:spPr>
      </p:pic>
      <p:sp>
        <p:nvSpPr>
          <p:cNvPr id="12" name="TextBox 11">
            <a:extLst>
              <a:ext uri="{FF2B5EF4-FFF2-40B4-BE49-F238E27FC236}">
                <a16:creationId xmlns:a16="http://schemas.microsoft.com/office/drawing/2014/main" id="{2F489E40-22F9-4156-A82B-F6E5C1C27C4A}"/>
              </a:ext>
            </a:extLst>
          </p:cNvPr>
          <p:cNvSpPr txBox="1"/>
          <p:nvPr/>
        </p:nvSpPr>
        <p:spPr>
          <a:xfrm>
            <a:off x="5477436" y="5466290"/>
            <a:ext cx="6589058" cy="377091"/>
          </a:xfrm>
          <a:prstGeom prst="rect">
            <a:avLst/>
          </a:prstGeom>
          <a:noFill/>
        </p:spPr>
        <p:txBody>
          <a:bodyPr wrap="square">
            <a:spAutoFit/>
          </a:bodyPr>
          <a:lstStyle/>
          <a:p>
            <a:pPr marL="342900" lvl="0" indent="-342900" algn="just">
              <a:lnSpc>
                <a:spcPct val="107000"/>
              </a:lnSpc>
              <a:spcAft>
                <a:spcPts val="800"/>
              </a:spcAft>
              <a:buFont typeface="Wingdings" panose="05000000000000000000" pitchFamily="2" charset="2"/>
              <a:buChar char=""/>
            </a:pPr>
            <a:r>
              <a:rPr lang="en-IN" dirty="0">
                <a:effectLst/>
                <a:latin typeface="Book Antiqua" panose="02040602050305030304" pitchFamily="18" charset="0"/>
                <a:ea typeface="Calibri" panose="020F0502020204030204" pitchFamily="34" charset="0"/>
                <a:cs typeface="Times New Roman" panose="02020603050405020304" pitchFamily="18" charset="0"/>
              </a:rPr>
              <a:t>Finally, our model is saved and the file is “loan.pkl”.</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Arrow: Right 12">
            <a:extLst>
              <a:ext uri="{FF2B5EF4-FFF2-40B4-BE49-F238E27FC236}">
                <a16:creationId xmlns:a16="http://schemas.microsoft.com/office/drawing/2014/main" id="{738A9455-ED96-4A25-887B-7C796F10FC97}"/>
              </a:ext>
            </a:extLst>
          </p:cNvPr>
          <p:cNvSpPr/>
          <p:nvPr/>
        </p:nvSpPr>
        <p:spPr>
          <a:xfrm>
            <a:off x="4697506" y="2196353"/>
            <a:ext cx="672353" cy="367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46837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81ECC1-4C94-477F-89F0-EAEFE45FCAA4}"/>
              </a:ext>
            </a:extLst>
          </p:cNvPr>
          <p:cNvSpPr txBox="1"/>
          <p:nvPr/>
        </p:nvSpPr>
        <p:spPr>
          <a:xfrm>
            <a:off x="2465294" y="483205"/>
            <a:ext cx="6096000" cy="523220"/>
          </a:xfrm>
          <a:prstGeom prst="rect">
            <a:avLst/>
          </a:prstGeom>
          <a:noFill/>
        </p:spPr>
        <p:txBody>
          <a:bodyPr wrap="square">
            <a:spAutoFit/>
          </a:bodyPr>
          <a:lstStyle/>
          <a:p>
            <a:pPr algn="ctr"/>
            <a:r>
              <a:rPr lang="en-IN" sz="2400" b="1" dirty="0">
                <a:effectLst/>
                <a:latin typeface="Book Antiqua" panose="02040602050305030304" pitchFamily="18" charset="0"/>
                <a:ea typeface="Calibri" panose="020F0502020204030204" pitchFamily="34" charset="0"/>
                <a:cs typeface="Times New Roman" panose="02020603050405020304" pitchFamily="18" charset="0"/>
              </a:rPr>
              <a:t>CONCLUSION</a:t>
            </a:r>
            <a:r>
              <a:rPr lang="en-IN" sz="2800" b="1" dirty="0">
                <a:effectLst/>
                <a:latin typeface="Book Antiqua" panose="02040602050305030304" pitchFamily="18" charset="0"/>
                <a:ea typeface="Calibri" panose="020F0502020204030204" pitchFamily="34" charset="0"/>
                <a:cs typeface="Times New Roman" panose="02020603050405020304" pitchFamily="18" charset="0"/>
              </a:rPr>
              <a:t>:</a:t>
            </a:r>
            <a:endParaRPr lang="en-IN" sz="2800" dirty="0"/>
          </a:p>
        </p:txBody>
      </p:sp>
      <p:sp>
        <p:nvSpPr>
          <p:cNvPr id="5" name="TextBox 4">
            <a:extLst>
              <a:ext uri="{FF2B5EF4-FFF2-40B4-BE49-F238E27FC236}">
                <a16:creationId xmlns:a16="http://schemas.microsoft.com/office/drawing/2014/main" id="{813B0EED-401E-4803-A1FD-9B34AFFD2029}"/>
              </a:ext>
            </a:extLst>
          </p:cNvPr>
          <p:cNvSpPr txBox="1"/>
          <p:nvPr/>
        </p:nvSpPr>
        <p:spPr>
          <a:xfrm>
            <a:off x="0" y="1599637"/>
            <a:ext cx="12192000" cy="5258363"/>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We have successfully built a model using multiple models and found that the </a:t>
            </a:r>
            <a:r>
              <a:rPr lang="en-IN" sz="1800" b="1" dirty="0">
                <a:effectLst/>
                <a:latin typeface="Book Antiqua" panose="02040602050305030304" pitchFamily="18" charset="0"/>
                <a:ea typeface="Calibri" panose="020F0502020204030204" pitchFamily="34" charset="0"/>
                <a:cs typeface="Times New Roman" panose="02020603050405020304" pitchFamily="18" charset="0"/>
              </a:rPr>
              <a:t>Extra Trees Classifier model</a:t>
            </a:r>
            <a:r>
              <a:rPr lang="en-IN" sz="1800" dirty="0">
                <a:effectLst/>
                <a:latin typeface="Book Antiqua" panose="02040602050305030304" pitchFamily="18" charset="0"/>
                <a:ea typeface="Calibri" panose="020F0502020204030204" pitchFamily="34" charset="0"/>
                <a:cs typeface="Times New Roman" panose="02020603050405020304" pitchFamily="18" charset="0"/>
              </a:rPr>
              <a:t> is the best model for predicting the values.</a:t>
            </a:r>
          </a:p>
          <a:p>
            <a:pPr marL="285750" indent="-285750">
              <a:buFont typeface="Wingdings" panose="05000000000000000000" pitchFamily="2" charset="2"/>
              <a:buChar char="ü"/>
            </a:pPr>
            <a:endParaRPr lang="en-IN" dirty="0">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These are the keys which are used for model prediction of our dataset: </a:t>
            </a:r>
          </a:p>
          <a:p>
            <a:pPr marL="342900" lvl="0" indent="-342900" algn="just">
              <a:lnSpc>
                <a:spcPct val="107000"/>
              </a:lnSpc>
              <a:buFont typeface="+mj-lt"/>
              <a:buAutoNum type="romanLcPeriod"/>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Average precision is 0.96</a:t>
            </a:r>
          </a:p>
          <a:p>
            <a:pPr marL="342900" lvl="0" indent="-342900" algn="just">
              <a:lnSpc>
                <a:spcPct val="107000"/>
              </a:lnSpc>
              <a:buFont typeface="+mj-lt"/>
              <a:buAutoNum type="romanLcPeriod"/>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F1 Score is 0.96 and </a:t>
            </a:r>
          </a:p>
          <a:p>
            <a:pPr marL="342900" lvl="0" indent="-342900" algn="just">
              <a:lnSpc>
                <a:spcPct val="107000"/>
              </a:lnSpc>
              <a:spcAft>
                <a:spcPts val="800"/>
              </a:spcAft>
              <a:buFont typeface="+mj-lt"/>
              <a:buAutoNum type="romanLcPeriod"/>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ROC – AUC Score is also 0.958</a:t>
            </a:r>
          </a:p>
          <a:p>
            <a:pPr marL="285750" indent="-285750">
              <a:buFont typeface="Wingdings" panose="05000000000000000000" pitchFamily="2" charset="2"/>
              <a:buChar char="ü"/>
            </a:pPr>
            <a:endParaRPr lang="en-IN" sz="1800" dirty="0">
              <a:effectLst/>
              <a:latin typeface="Book Antiqua" panose="0204060205030503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ü"/>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We can see from the boxplot that we have a lot of outliers present in the data and I had to proceed with the outliers as I cannot afford to lose more data as the data is expensive.</a:t>
            </a:r>
            <a:endParaRPr lang="en-IN" dirty="0">
              <a:latin typeface="Book Antiqua" panose="0204060205030503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ü"/>
            </a:pPr>
            <a:endParaRPr lang="en-IN" sz="1800" dirty="0">
              <a:effectLst/>
              <a:latin typeface="Book Antiqua" panose="0204060205030503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ü"/>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Also, I couldn’t handle skewness completely inspite of using few transforming methods and so I had to proceed with skewness to build the model. </a:t>
            </a:r>
          </a:p>
          <a:p>
            <a:pPr marL="285750" indent="-285750">
              <a:buFont typeface="Wingdings" panose="05000000000000000000" pitchFamily="2" charset="2"/>
              <a:buChar char="ü"/>
            </a:pPr>
            <a:endParaRPr lang="en-IN" dirty="0">
              <a:latin typeface="Book Antiqua" panose="0204060205030503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ü"/>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Looking at the heat map for correlation, I could see there were few independent variables which were correlated with each other, yet I have not removed any variable based on their correlation because multi-collinearity will not affect prediction.</a:t>
            </a:r>
          </a:p>
          <a:p>
            <a:pPr marL="285750" indent="-285750">
              <a:buFont typeface="Wingdings" panose="05000000000000000000" pitchFamily="2" charset="2"/>
              <a:buChar char="ü"/>
            </a:pPr>
            <a:endParaRPr lang="en-IN" dirty="0"/>
          </a:p>
        </p:txBody>
      </p:sp>
    </p:spTree>
    <p:extLst>
      <p:ext uri="{BB962C8B-B14F-4D97-AF65-F5344CB8AC3E}">
        <p14:creationId xmlns:p14="http://schemas.microsoft.com/office/powerpoint/2010/main" val="2746005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4DCA95-D266-438D-95A9-59C0597A9E98}"/>
              </a:ext>
            </a:extLst>
          </p:cNvPr>
          <p:cNvSpPr txBox="1"/>
          <p:nvPr/>
        </p:nvSpPr>
        <p:spPr>
          <a:xfrm>
            <a:off x="1873623" y="501134"/>
            <a:ext cx="9386048" cy="461665"/>
          </a:xfrm>
          <a:prstGeom prst="rect">
            <a:avLst/>
          </a:prstGeom>
          <a:noFill/>
        </p:spPr>
        <p:txBody>
          <a:bodyPr wrap="square">
            <a:spAutoFit/>
          </a:bodyPr>
          <a:lstStyle/>
          <a:p>
            <a:r>
              <a:rPr lang="en-IN" sz="2400" b="1" dirty="0">
                <a:effectLst/>
                <a:latin typeface="Book Antiqua" panose="02040602050305030304" pitchFamily="18" charset="0"/>
                <a:ea typeface="Calibri" panose="020F0502020204030204" pitchFamily="34" charset="0"/>
                <a:cs typeface="Times New Roman" panose="02020603050405020304" pitchFamily="18" charset="0"/>
              </a:rPr>
              <a:t>Limitations of this work and Scope for Future Work:</a:t>
            </a:r>
            <a:endParaRPr lang="en-IN" sz="2400" dirty="0"/>
          </a:p>
        </p:txBody>
      </p:sp>
      <p:sp>
        <p:nvSpPr>
          <p:cNvPr id="5" name="TextBox 4">
            <a:extLst>
              <a:ext uri="{FF2B5EF4-FFF2-40B4-BE49-F238E27FC236}">
                <a16:creationId xmlns:a16="http://schemas.microsoft.com/office/drawing/2014/main" id="{48332478-1878-40B3-80CF-822E6C65B96D}"/>
              </a:ext>
            </a:extLst>
          </p:cNvPr>
          <p:cNvSpPr txBox="1"/>
          <p:nvPr/>
        </p:nvSpPr>
        <p:spPr>
          <a:xfrm>
            <a:off x="0" y="2136336"/>
            <a:ext cx="12192000" cy="1754326"/>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Due to the presence of lot of outliers and also skewness for few variables, we are unsure whether the model is going to perform well to a completely new dataset.</a:t>
            </a:r>
          </a:p>
          <a:p>
            <a:pPr marL="285750" indent="-285750">
              <a:buFont typeface="Wingdings" panose="05000000000000000000" pitchFamily="2" charset="2"/>
              <a:buChar char="ü"/>
            </a:pPr>
            <a:endParaRPr lang="en-IN" dirty="0">
              <a:latin typeface="Book Antiqua" panose="02040602050305030304" pitchFamily="18" charset="0"/>
              <a:cs typeface="Times New Roman" panose="02020603050405020304" pitchFamily="18" charset="0"/>
            </a:endParaRPr>
          </a:p>
          <a:p>
            <a:pPr marL="285750" indent="-285750">
              <a:buFont typeface="Wingdings" panose="05000000000000000000" pitchFamily="2" charset="2"/>
              <a:buChar char="ü"/>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There was Class Imbalance which had to be handled and for which we had to rebalance the data and by which we get completely new data and this may have certain affect on the model on the model building.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96617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F99F24-9D20-4716-B83E-3A32EA3E235C}"/>
              </a:ext>
            </a:extLst>
          </p:cNvPr>
          <p:cNvSpPr txBox="1"/>
          <p:nvPr/>
        </p:nvSpPr>
        <p:spPr>
          <a:xfrm>
            <a:off x="2823882" y="181609"/>
            <a:ext cx="5163671" cy="523220"/>
          </a:xfrm>
          <a:prstGeom prst="rect">
            <a:avLst/>
          </a:prstGeom>
          <a:noFill/>
        </p:spPr>
        <p:txBody>
          <a:bodyPr wrap="square" rtlCol="0">
            <a:spAutoFit/>
          </a:bodyPr>
          <a:lstStyle/>
          <a:p>
            <a:r>
              <a:rPr lang="en-US" dirty="0"/>
              <a:t>                              </a:t>
            </a:r>
            <a:r>
              <a:rPr lang="en-US" sz="2800" b="1" dirty="0">
                <a:latin typeface="Book Antiqua" panose="02040602050305030304" pitchFamily="18" charset="0"/>
              </a:rPr>
              <a:t>INTRODUCTION:</a:t>
            </a:r>
            <a:endParaRPr lang="en-IN" sz="2800" b="1" dirty="0">
              <a:latin typeface="Book Antiqua" panose="02040602050305030304" pitchFamily="18" charset="0"/>
            </a:endParaRPr>
          </a:p>
        </p:txBody>
      </p:sp>
      <p:sp>
        <p:nvSpPr>
          <p:cNvPr id="6" name="TextBox 5">
            <a:extLst>
              <a:ext uri="{FF2B5EF4-FFF2-40B4-BE49-F238E27FC236}">
                <a16:creationId xmlns:a16="http://schemas.microsoft.com/office/drawing/2014/main" id="{7B262F58-14A5-4FE8-9E7F-070B8E40863F}"/>
              </a:ext>
            </a:extLst>
          </p:cNvPr>
          <p:cNvSpPr txBox="1"/>
          <p:nvPr/>
        </p:nvSpPr>
        <p:spPr>
          <a:xfrm>
            <a:off x="0" y="842682"/>
            <a:ext cx="12192000" cy="6396751"/>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A Microfinance Institution (MFI) is an organization that offers financial services to low-income populations. MFS becomes very useful when targeting especially the unbanked poor families living in remote areas with not much sources of income. The Microfinance services (MFS) provided by MFI are Group Loans, Agricultural Loans, Individual Business Loans and so on.</a:t>
            </a:r>
          </a:p>
          <a:p>
            <a:pPr marL="342900" indent="-342900">
              <a:lnSpc>
                <a:spcPct val="107000"/>
              </a:lnSpc>
              <a:spcAft>
                <a:spcPts val="800"/>
              </a:spcAft>
              <a:buFont typeface="Wingdings" panose="05000000000000000000" pitchFamily="2" charset="2"/>
              <a:buChar char=""/>
            </a:pPr>
            <a:endParaRPr lang="en-IN" sz="1800" dirty="0">
              <a:effectLst/>
              <a:latin typeface="Book Antiqua" panose="0204060205030503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low-income families and are very useful in such areas, the implementation of MFS has been uneven with both significant challenges and successes.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Book Antiqua" panose="0204060205030503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Today, microfinance is widely accepted as a poverty-reduction tool, representing $70 billion in outstanding loans and a global outreach of 200 million clients.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Book Antiqua" panose="0204060205030503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We are working with one such client that is in Telecom Industry. They are a fixed wireless telecommunications network provider. They have launched various products and have developed its business and organization based on the budget operator model, offering better products at Lower Prices to all value conscious customers through a strategy of disruptive innovation that focuses on the subscriber. </a:t>
            </a:r>
          </a:p>
          <a:p>
            <a:pPr lvl="0">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15399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A70756-23C2-4569-AC8A-2527EAC6CBF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09365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262609-73AA-4B02-B0A3-9A62477FFE23}"/>
              </a:ext>
            </a:extLst>
          </p:cNvPr>
          <p:cNvSpPr txBox="1"/>
          <p:nvPr/>
        </p:nvSpPr>
        <p:spPr>
          <a:xfrm>
            <a:off x="0" y="1398492"/>
            <a:ext cx="12192000" cy="3718069"/>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They understand the importance of communication and how it affects a person’s life, thus, focusing on providing their services and products to low-income families and poor customers that can help them in the need of hour. </a:t>
            </a:r>
          </a:p>
          <a:p>
            <a:pPr marL="342900" indent="-342900">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07000"/>
              </a:lnSpc>
              <a:spcAft>
                <a:spcPts val="800"/>
              </a:spcAft>
              <a:buFont typeface="Wingdings" panose="05000000000000000000" pitchFamily="2" charset="2"/>
              <a:buChar char="Ø"/>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p>
          <a:p>
            <a:pPr marL="342900" indent="-342900">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Here with the historical data of the customers on repaying the loan amount, we will predict the defaulters through machine learning model.</a:t>
            </a:r>
          </a:p>
          <a:p>
            <a:pPr marL="342900" lvl="0" indent="-342900">
              <a:lnSpc>
                <a:spcPct val="107000"/>
              </a:lnSpc>
              <a:spcAft>
                <a:spcPts val="800"/>
              </a:spcAft>
              <a:buFont typeface="Wingdings" panose="05000000000000000000" pitchFamily="2" charset="2"/>
              <a:buChar char=""/>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01923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B885A6-41A2-4210-98AD-C59FEB7B888B}"/>
              </a:ext>
            </a:extLst>
          </p:cNvPr>
          <p:cNvSpPr txBox="1"/>
          <p:nvPr/>
        </p:nvSpPr>
        <p:spPr>
          <a:xfrm>
            <a:off x="1358153" y="869576"/>
            <a:ext cx="9161930" cy="461665"/>
          </a:xfrm>
          <a:prstGeom prst="rect">
            <a:avLst/>
          </a:prstGeom>
          <a:noFill/>
        </p:spPr>
        <p:txBody>
          <a:bodyPr wrap="square" rtlCol="0">
            <a:spAutoFit/>
          </a:bodyPr>
          <a:lstStyle/>
          <a:p>
            <a:r>
              <a:rPr lang="en-IN" sz="2400" b="1" dirty="0">
                <a:effectLst/>
                <a:latin typeface="Book Antiqua" panose="02040602050305030304" pitchFamily="18" charset="0"/>
                <a:ea typeface="Calibri" panose="020F0502020204030204" pitchFamily="34" charset="0"/>
                <a:cs typeface="Times New Roman" panose="02020603050405020304" pitchFamily="18" charset="0"/>
              </a:rPr>
              <a:t>                            ANALYTICAL PROBLEM FRAMING:</a:t>
            </a:r>
            <a:endParaRPr lang="en-IN" sz="2400" dirty="0"/>
          </a:p>
        </p:txBody>
      </p:sp>
      <p:sp>
        <p:nvSpPr>
          <p:cNvPr id="4" name="TextBox 3">
            <a:extLst>
              <a:ext uri="{FF2B5EF4-FFF2-40B4-BE49-F238E27FC236}">
                <a16:creationId xmlns:a16="http://schemas.microsoft.com/office/drawing/2014/main" id="{13C8FEF6-198F-4680-B253-9E9125830C86}"/>
              </a:ext>
            </a:extLst>
          </p:cNvPr>
          <p:cNvSpPr txBox="1"/>
          <p:nvPr/>
        </p:nvSpPr>
        <p:spPr>
          <a:xfrm>
            <a:off x="0" y="2061882"/>
            <a:ext cx="12192000" cy="3044808"/>
          </a:xfrm>
          <a:prstGeom prst="rect">
            <a:avLst/>
          </a:prstGeom>
          <a:noFill/>
        </p:spPr>
        <p:txBody>
          <a:bodyPr wrap="square">
            <a:spAutoFit/>
          </a:bodyPr>
          <a:lstStyle/>
          <a:p>
            <a:pPr marL="342900" lvl="0" indent="-342900" algn="just">
              <a:lnSpc>
                <a:spcPct val="107000"/>
              </a:lnSpc>
              <a:buFont typeface="Wingdings" panose="05000000000000000000" pitchFamily="2" charset="2"/>
              <a:buChar char=""/>
            </a:pPr>
            <a:r>
              <a:rPr lang="en-IN" dirty="0">
                <a:effectLst/>
                <a:latin typeface="Book Antiqua" panose="02040602050305030304" pitchFamily="18" charset="0"/>
                <a:ea typeface="Calibri" panose="020F0502020204030204" pitchFamily="34" charset="0"/>
                <a:cs typeface="Times New Roman" panose="02020603050405020304" pitchFamily="18" charset="0"/>
              </a:rPr>
              <a:t>Here our dataset has 209593 rows and 37 columns, using this dataset we will be building the model followed by training the data and then finally the model is tested by using 67% of the training data and 33% of the testing data.</a:t>
            </a:r>
          </a:p>
          <a:p>
            <a:pPr lvl="0" algn="just">
              <a:lnSpc>
                <a:spcPct val="107000"/>
              </a:lnSpc>
            </a:pPr>
            <a:endParaRPr lang="en-IN" dirty="0">
              <a:latin typeface="Book Antiqua" panose="02040602050305030304" pitchFamily="18" charset="0"/>
              <a:ea typeface="Calibri" panose="020F0502020204030204" pitchFamily="34" charset="0"/>
              <a:cs typeface="Times New Roman" panose="02020603050405020304" pitchFamily="18" charset="0"/>
            </a:endParaRPr>
          </a:p>
          <a:p>
            <a:pPr lvl="0" algn="just">
              <a:lnSpc>
                <a:spcPct val="107000"/>
              </a:lnSpc>
            </a:pPr>
            <a:endParaRPr lang="en-IN" dirty="0">
              <a:effectLst/>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dirty="0">
                <a:effectLst/>
                <a:latin typeface="Book Antiqua" panose="02040602050305030304" pitchFamily="18" charset="0"/>
                <a:ea typeface="Calibri" panose="020F0502020204030204" pitchFamily="34" charset="0"/>
                <a:cs typeface="Times New Roman" panose="02020603050405020304" pitchFamily="18" charset="0"/>
              </a:rPr>
              <a:t>Here the data has no null values and even then, we face skewness and outliers over here for certain variables which we treat for the better accuracy of our model.</a:t>
            </a:r>
          </a:p>
          <a:p>
            <a:pPr marL="342900" lvl="0" indent="-342900" algn="just">
              <a:lnSpc>
                <a:spcPct val="107000"/>
              </a:lnSpc>
              <a:buFont typeface="Wingdings" panose="05000000000000000000" pitchFamily="2" charset="2"/>
              <a:buChar char=""/>
            </a:pPr>
            <a:endParaRPr lang="en-IN" dirty="0">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endParaRPr lang="en-IN" dirty="0">
              <a:effectLst/>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dirty="0">
                <a:effectLst/>
                <a:latin typeface="Book Antiqua" panose="02040602050305030304" pitchFamily="18" charset="0"/>
                <a:ea typeface="Calibri" panose="020F0502020204030204" pitchFamily="34" charset="0"/>
                <a:cs typeface="Times New Roman" panose="02020603050405020304" pitchFamily="18" charset="0"/>
              </a:rPr>
              <a:t>Also, here we face the problem imbalanced data where the count of defaulters is much less than the non-defaulters which should be treated.</a:t>
            </a:r>
          </a:p>
        </p:txBody>
      </p:sp>
    </p:spTree>
    <p:extLst>
      <p:ext uri="{BB962C8B-B14F-4D97-AF65-F5344CB8AC3E}">
        <p14:creationId xmlns:p14="http://schemas.microsoft.com/office/powerpoint/2010/main" val="1843315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5BDDD5-B8AD-4FD8-9BD8-F42C53B55852}"/>
              </a:ext>
            </a:extLst>
          </p:cNvPr>
          <p:cNvSpPr txBox="1"/>
          <p:nvPr/>
        </p:nvSpPr>
        <p:spPr>
          <a:xfrm>
            <a:off x="3056965" y="475129"/>
            <a:ext cx="7135906" cy="461665"/>
          </a:xfrm>
          <a:prstGeom prst="rect">
            <a:avLst/>
          </a:prstGeom>
          <a:noFill/>
        </p:spPr>
        <p:txBody>
          <a:bodyPr wrap="square" rtlCol="0">
            <a:spAutoFit/>
          </a:bodyPr>
          <a:lstStyle/>
          <a:p>
            <a:r>
              <a:rPr lang="en-US" sz="2400" b="1" dirty="0">
                <a:latin typeface="Book Antiqua" panose="02040602050305030304" pitchFamily="18" charset="0"/>
              </a:rPr>
              <a:t>                         DATA ANALYSIS:</a:t>
            </a:r>
            <a:endParaRPr lang="en-IN" sz="2400" b="1" dirty="0">
              <a:latin typeface="Book Antiqua" panose="02040602050305030304" pitchFamily="18" charset="0"/>
            </a:endParaRPr>
          </a:p>
        </p:txBody>
      </p:sp>
      <p:sp>
        <p:nvSpPr>
          <p:cNvPr id="4" name="TextBox 3">
            <a:extLst>
              <a:ext uri="{FF2B5EF4-FFF2-40B4-BE49-F238E27FC236}">
                <a16:creationId xmlns:a16="http://schemas.microsoft.com/office/drawing/2014/main" id="{1B153D05-88D4-4118-99BC-8B41D757A832}"/>
              </a:ext>
            </a:extLst>
          </p:cNvPr>
          <p:cNvSpPr txBox="1"/>
          <p:nvPr/>
        </p:nvSpPr>
        <p:spPr>
          <a:xfrm>
            <a:off x="0" y="1577788"/>
            <a:ext cx="12192000" cy="4068949"/>
          </a:xfrm>
          <a:prstGeom prst="rect">
            <a:avLst/>
          </a:prstGeom>
          <a:noFill/>
        </p:spPr>
        <p:txBody>
          <a:bodyPr wrap="square">
            <a:spAutoFit/>
          </a:bodyPr>
          <a:lstStyle/>
          <a:p>
            <a:pPr marL="285750" indent="-285750">
              <a:buFont typeface="Wingdings" panose="05000000000000000000" pitchFamily="2" charset="2"/>
              <a:buChar char="Ø"/>
            </a:pPr>
            <a:r>
              <a:rPr lang="en-US" i="0" dirty="0">
                <a:effectLst/>
                <a:latin typeface="Book Antiqua" panose="02040602050305030304" pitchFamily="18" charset="0"/>
              </a:rPr>
              <a:t>Unnamed: 0 – This column is just as the index and </a:t>
            </a:r>
            <a:r>
              <a:rPr lang="en-US" dirty="0">
                <a:latin typeface="Book Antiqua" panose="02040602050305030304" pitchFamily="18" charset="0"/>
              </a:rPr>
              <a:t>does not have any affect on the model building and so we can delete the column and proceed.</a:t>
            </a:r>
          </a:p>
          <a:p>
            <a:pPr marL="285750" indent="-285750">
              <a:buFont typeface="Wingdings" panose="05000000000000000000" pitchFamily="2" charset="2"/>
              <a:buChar char="q"/>
            </a:pPr>
            <a:endParaRPr lang="en-US" dirty="0">
              <a:latin typeface="Book Antiqua" panose="02040602050305030304" pitchFamily="18" charset="0"/>
            </a:endParaRPr>
          </a:p>
          <a:p>
            <a:endParaRPr lang="en-US" dirty="0">
              <a:latin typeface="Book Antiqua" panose="02040602050305030304" pitchFamily="18" charset="0"/>
            </a:endParaRPr>
          </a:p>
          <a:p>
            <a:pPr marL="285750" indent="-285750">
              <a:buFont typeface="Wingdings" panose="05000000000000000000" pitchFamily="2" charset="2"/>
              <a:buChar char="Ø"/>
            </a:pPr>
            <a:r>
              <a:rPr lang="en-IN" i="0" dirty="0">
                <a:effectLst/>
                <a:latin typeface="Book Antiqua" panose="02040602050305030304" pitchFamily="18" charset="0"/>
              </a:rPr>
              <a:t>msisdn</a:t>
            </a:r>
            <a:r>
              <a:rPr lang="en-US" i="0" dirty="0">
                <a:effectLst/>
                <a:latin typeface="Book Antiqua" panose="02040602050305030304" pitchFamily="18" charset="0"/>
              </a:rPr>
              <a:t>  - This column is the user mobile number and is not at all useful for predicting and model building.</a:t>
            </a:r>
          </a:p>
          <a:p>
            <a:pPr marL="285750" indent="-285750">
              <a:buFont typeface="Wingdings" panose="05000000000000000000" pitchFamily="2" charset="2"/>
              <a:buChar char="q"/>
            </a:pPr>
            <a:endParaRPr lang="en-US" dirty="0">
              <a:latin typeface="Book Antiqua" panose="02040602050305030304" pitchFamily="18" charset="0"/>
            </a:endParaRPr>
          </a:p>
          <a:p>
            <a:endParaRPr lang="en-US" i="0" dirty="0">
              <a:effectLst/>
              <a:latin typeface="Book Antiqua" panose="02040602050305030304" pitchFamily="18" charset="0"/>
            </a:endParaRPr>
          </a:p>
          <a:p>
            <a:pPr marL="285750" indent="-285750">
              <a:buFont typeface="Wingdings" panose="05000000000000000000" pitchFamily="2" charset="2"/>
              <a:buChar char="Ø"/>
            </a:pPr>
            <a:r>
              <a:rPr lang="en-US" i="0" dirty="0">
                <a:effectLst/>
                <a:latin typeface="Book Antiqua" panose="02040602050305030304" pitchFamily="18" charset="0"/>
              </a:rPr>
              <a:t>Pcircle -</a:t>
            </a:r>
            <a:r>
              <a:rPr lang="en-US" i="0" dirty="0">
                <a:solidFill>
                  <a:srgbClr val="000000"/>
                </a:solidFill>
                <a:effectLst/>
                <a:latin typeface="Book Antiqua" panose="02040602050305030304" pitchFamily="18" charset="0"/>
              </a:rPr>
              <a:t> </a:t>
            </a:r>
            <a:r>
              <a:rPr lang="en-US" i="0" dirty="0">
                <a:effectLst/>
                <a:latin typeface="Book Antiqua" panose="02040602050305030304" pitchFamily="18" charset="0"/>
              </a:rPr>
              <a:t>The data present in the column “pcircle” is same throughout the records and so we can delete the column as it is of no use for our prediction.</a:t>
            </a:r>
          </a:p>
          <a:p>
            <a:pPr marL="285750" indent="-285750">
              <a:buFont typeface="Wingdings" panose="05000000000000000000" pitchFamily="2" charset="2"/>
              <a:buChar char="q"/>
            </a:pPr>
            <a:endParaRPr lang="en-US" dirty="0">
              <a:latin typeface="Book Antiqua" panose="02040602050305030304" pitchFamily="18" charset="0"/>
            </a:endParaRPr>
          </a:p>
          <a:p>
            <a:pPr marL="285750" indent="-285750">
              <a:buFont typeface="Wingdings" panose="05000000000000000000" pitchFamily="2" charset="2"/>
              <a:buChar char="Ø"/>
            </a:pPr>
            <a:r>
              <a:rPr lang="en-US" i="0" dirty="0">
                <a:effectLst/>
                <a:latin typeface="Book Antiqua" panose="02040602050305030304" pitchFamily="18" charset="0"/>
              </a:rPr>
              <a:t>Here we have the features with “Float and int” datatypes except the feature “pdate” which is “object” datatype and from this feature multiple new features are to be extracted and then further they are changed to the appropriate datatypes.</a:t>
            </a:r>
          </a:p>
          <a:p>
            <a:endParaRPr lang="en-US" b="1" dirty="0">
              <a:latin typeface="Helvetica Neue"/>
            </a:endParaRPr>
          </a:p>
        </p:txBody>
      </p:sp>
    </p:spTree>
    <p:extLst>
      <p:ext uri="{BB962C8B-B14F-4D97-AF65-F5344CB8AC3E}">
        <p14:creationId xmlns:p14="http://schemas.microsoft.com/office/powerpoint/2010/main" val="3380127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9A8005-80F5-4BB1-95D0-0D3C9279B6E3}"/>
              </a:ext>
            </a:extLst>
          </p:cNvPr>
          <p:cNvPicPr>
            <a:picLocks noChangeAspect="1"/>
          </p:cNvPicPr>
          <p:nvPr/>
        </p:nvPicPr>
        <p:blipFill>
          <a:blip r:embed="rId2"/>
          <a:stretch>
            <a:fillRect/>
          </a:stretch>
        </p:blipFill>
        <p:spPr>
          <a:xfrm>
            <a:off x="218557" y="1152564"/>
            <a:ext cx="4206605" cy="1684166"/>
          </a:xfrm>
          <a:prstGeom prst="rect">
            <a:avLst/>
          </a:prstGeom>
        </p:spPr>
      </p:pic>
      <p:pic>
        <p:nvPicPr>
          <p:cNvPr id="5" name="Picture 4">
            <a:extLst>
              <a:ext uri="{FF2B5EF4-FFF2-40B4-BE49-F238E27FC236}">
                <a16:creationId xmlns:a16="http://schemas.microsoft.com/office/drawing/2014/main" id="{F568A3C5-9169-4702-9187-AA36B30B8621}"/>
              </a:ext>
            </a:extLst>
          </p:cNvPr>
          <p:cNvPicPr>
            <a:picLocks noChangeAspect="1"/>
          </p:cNvPicPr>
          <p:nvPr/>
        </p:nvPicPr>
        <p:blipFill>
          <a:blip r:embed="rId3"/>
          <a:stretch>
            <a:fillRect/>
          </a:stretch>
        </p:blipFill>
        <p:spPr>
          <a:xfrm>
            <a:off x="5144207" y="3347718"/>
            <a:ext cx="6985040" cy="3441904"/>
          </a:xfrm>
          <a:prstGeom prst="rect">
            <a:avLst/>
          </a:prstGeom>
        </p:spPr>
      </p:pic>
      <p:sp>
        <p:nvSpPr>
          <p:cNvPr id="6" name="TextBox 5">
            <a:extLst>
              <a:ext uri="{FF2B5EF4-FFF2-40B4-BE49-F238E27FC236}">
                <a16:creationId xmlns:a16="http://schemas.microsoft.com/office/drawing/2014/main" id="{8E49AB36-400B-4DD6-8E0B-E5540504AFED}"/>
              </a:ext>
            </a:extLst>
          </p:cNvPr>
          <p:cNvSpPr txBox="1"/>
          <p:nvPr/>
        </p:nvSpPr>
        <p:spPr>
          <a:xfrm>
            <a:off x="119945" y="4383741"/>
            <a:ext cx="4927184" cy="2031325"/>
          </a:xfrm>
          <a:prstGeom prst="rect">
            <a:avLst/>
          </a:prstGeom>
          <a:noFill/>
        </p:spPr>
        <p:txBody>
          <a:bodyPr wrap="square" rtlCol="0">
            <a:spAutoFit/>
          </a:bodyPr>
          <a:lstStyle/>
          <a:p>
            <a:pPr marL="285750" indent="-285750">
              <a:buFont typeface="Wingdings" panose="05000000000000000000" pitchFamily="2" charset="2"/>
              <a:buChar char="ü"/>
            </a:pPr>
            <a:r>
              <a:rPr lang="en-US" i="0" dirty="0">
                <a:effectLst/>
                <a:latin typeface="Book Antiqua" panose="02040602050305030304" pitchFamily="18" charset="0"/>
              </a:rPr>
              <a:t>Here we can see that the data has unnecessary column like "unnamed0" which is not at all necessary and also there may be few features which are irrelevant and so there are pre-processing steps needed to be done for the better model building.</a:t>
            </a:r>
            <a:endParaRPr lang="en-IN" dirty="0">
              <a:latin typeface="Book Antiqua" panose="02040602050305030304" pitchFamily="18" charset="0"/>
            </a:endParaRPr>
          </a:p>
        </p:txBody>
      </p:sp>
      <p:sp>
        <p:nvSpPr>
          <p:cNvPr id="7" name="Arrow: Right 6">
            <a:extLst>
              <a:ext uri="{FF2B5EF4-FFF2-40B4-BE49-F238E27FC236}">
                <a16:creationId xmlns:a16="http://schemas.microsoft.com/office/drawing/2014/main" id="{3E024938-F474-4522-898C-FA6677E0B6CD}"/>
              </a:ext>
            </a:extLst>
          </p:cNvPr>
          <p:cNvSpPr/>
          <p:nvPr/>
        </p:nvSpPr>
        <p:spPr>
          <a:xfrm>
            <a:off x="4661647" y="1864659"/>
            <a:ext cx="1434353" cy="4034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Down 7">
            <a:extLst>
              <a:ext uri="{FF2B5EF4-FFF2-40B4-BE49-F238E27FC236}">
                <a16:creationId xmlns:a16="http://schemas.microsoft.com/office/drawing/2014/main" id="{6308A0D9-17E5-486B-B484-B0FFF80750D7}"/>
              </a:ext>
            </a:extLst>
          </p:cNvPr>
          <p:cNvSpPr/>
          <p:nvPr/>
        </p:nvSpPr>
        <p:spPr>
          <a:xfrm>
            <a:off x="6096000" y="2070847"/>
            <a:ext cx="367553" cy="12768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40119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3225A2-3244-45A2-9132-A94B1EC8C64F}"/>
              </a:ext>
            </a:extLst>
          </p:cNvPr>
          <p:cNvPicPr>
            <a:picLocks noChangeAspect="1"/>
          </p:cNvPicPr>
          <p:nvPr/>
        </p:nvPicPr>
        <p:blipFill>
          <a:blip r:embed="rId2"/>
          <a:stretch>
            <a:fillRect/>
          </a:stretch>
        </p:blipFill>
        <p:spPr>
          <a:xfrm>
            <a:off x="137680" y="115840"/>
            <a:ext cx="2704132" cy="3313160"/>
          </a:xfrm>
          <a:prstGeom prst="rect">
            <a:avLst/>
          </a:prstGeom>
        </p:spPr>
      </p:pic>
      <p:sp>
        <p:nvSpPr>
          <p:cNvPr id="4" name="TextBox 3">
            <a:extLst>
              <a:ext uri="{FF2B5EF4-FFF2-40B4-BE49-F238E27FC236}">
                <a16:creationId xmlns:a16="http://schemas.microsoft.com/office/drawing/2014/main" id="{F77EAE56-DF4B-4F83-9B83-C16C6D32F9E8}"/>
              </a:ext>
            </a:extLst>
          </p:cNvPr>
          <p:cNvSpPr txBox="1"/>
          <p:nvPr/>
        </p:nvSpPr>
        <p:spPr>
          <a:xfrm>
            <a:off x="2841812" y="238665"/>
            <a:ext cx="9350188" cy="1754326"/>
          </a:xfrm>
          <a:prstGeom prst="rect">
            <a:avLst/>
          </a:prstGeom>
          <a:noFill/>
        </p:spPr>
        <p:txBody>
          <a:bodyPr wrap="square" rtlCol="0">
            <a:spAutoFit/>
          </a:bodyPr>
          <a:lstStyle/>
          <a:p>
            <a:pPr marL="285750" indent="-285750">
              <a:buFont typeface="Wingdings" panose="05000000000000000000" pitchFamily="2" charset="2"/>
              <a:buChar char="ü"/>
            </a:pPr>
            <a:r>
              <a:rPr lang="en-US" i="0" dirty="0">
                <a:effectLst/>
                <a:latin typeface="Book Antiqua" panose="02040602050305030304" pitchFamily="18" charset="0"/>
              </a:rPr>
              <a:t> Here we have the features with “Float and int” datatypes except the feature “pdate” which is “object” datatype and from this feature multiple new features are to be extracted and then further they are changed to the appropriate datatypes.</a:t>
            </a:r>
          </a:p>
          <a:p>
            <a:endParaRPr lang="en-US" i="0" dirty="0">
              <a:effectLst/>
              <a:latin typeface="Book Antiqua" panose="02040602050305030304" pitchFamily="18" charset="0"/>
            </a:endParaRPr>
          </a:p>
          <a:p>
            <a:pPr marL="285750" indent="-285750">
              <a:buFont typeface="Wingdings" panose="05000000000000000000" pitchFamily="2" charset="2"/>
              <a:buChar char="ü"/>
            </a:pPr>
            <a:r>
              <a:rPr lang="en-US" i="0" dirty="0">
                <a:effectLst/>
                <a:latin typeface="Book Antiqua" panose="02040602050305030304" pitchFamily="18" charset="0"/>
              </a:rPr>
              <a:t>Here we have come to know that the data has no null values and all the features of the dataset has the data in it.</a:t>
            </a:r>
            <a:endParaRPr lang="en-IN" dirty="0">
              <a:latin typeface="Book Antiqua" panose="02040602050305030304" pitchFamily="18" charset="0"/>
            </a:endParaRPr>
          </a:p>
        </p:txBody>
      </p:sp>
      <p:pic>
        <p:nvPicPr>
          <p:cNvPr id="6" name="Picture 5">
            <a:extLst>
              <a:ext uri="{FF2B5EF4-FFF2-40B4-BE49-F238E27FC236}">
                <a16:creationId xmlns:a16="http://schemas.microsoft.com/office/drawing/2014/main" id="{CF4CC73C-D2A2-46F5-9850-6D1397B18F84}"/>
              </a:ext>
            </a:extLst>
          </p:cNvPr>
          <p:cNvPicPr>
            <a:picLocks noChangeAspect="1"/>
          </p:cNvPicPr>
          <p:nvPr/>
        </p:nvPicPr>
        <p:blipFill>
          <a:blip r:embed="rId3"/>
          <a:stretch>
            <a:fillRect/>
          </a:stretch>
        </p:blipFill>
        <p:spPr>
          <a:xfrm>
            <a:off x="7143254" y="4003709"/>
            <a:ext cx="5048746" cy="2854291"/>
          </a:xfrm>
          <a:prstGeom prst="rect">
            <a:avLst/>
          </a:prstGeom>
        </p:spPr>
      </p:pic>
      <p:sp>
        <p:nvSpPr>
          <p:cNvPr id="7" name="TextBox 6">
            <a:extLst>
              <a:ext uri="{FF2B5EF4-FFF2-40B4-BE49-F238E27FC236}">
                <a16:creationId xmlns:a16="http://schemas.microsoft.com/office/drawing/2014/main" id="{B9C18F03-3BC4-4B02-8B86-C0DEE65E607A}"/>
              </a:ext>
            </a:extLst>
          </p:cNvPr>
          <p:cNvSpPr txBox="1"/>
          <p:nvPr/>
        </p:nvSpPr>
        <p:spPr>
          <a:xfrm>
            <a:off x="0" y="4016188"/>
            <a:ext cx="7064188" cy="2585323"/>
          </a:xfrm>
          <a:prstGeom prst="rect">
            <a:avLst/>
          </a:prstGeom>
          <a:noFill/>
        </p:spPr>
        <p:txBody>
          <a:bodyPr wrap="square" rtlCol="0">
            <a:spAutoFit/>
          </a:bodyPr>
          <a:lstStyle/>
          <a:p>
            <a:pPr marL="285750" indent="-285750">
              <a:buFont typeface="Wingdings" panose="05000000000000000000" pitchFamily="2" charset="2"/>
              <a:buChar char="ü"/>
            </a:pPr>
            <a:r>
              <a:rPr lang="en-US" i="0" dirty="0">
                <a:effectLst/>
                <a:latin typeface="Book Antiqua" panose="02040602050305030304" pitchFamily="18" charset="0"/>
              </a:rPr>
              <a:t> Here the data has few columns in which the difference between mean and the standard deviation is more and, in few columns, it is less and is appropriate that few columns has mean value higher than standard deviation value and also there are few columns in which standard deviation is higher than the mean value and also we can see that statistical analysis of the object datatype columns also in which the unique values of the data are mentioned and also we get more information regarding the frequent values present in the data of the columns</a:t>
            </a:r>
            <a:endParaRPr lang="en-IN" dirty="0">
              <a:latin typeface="Book Antiqua" panose="02040602050305030304" pitchFamily="18" charset="0"/>
            </a:endParaRPr>
          </a:p>
        </p:txBody>
      </p:sp>
    </p:spTree>
    <p:extLst>
      <p:ext uri="{BB962C8B-B14F-4D97-AF65-F5344CB8AC3E}">
        <p14:creationId xmlns:p14="http://schemas.microsoft.com/office/powerpoint/2010/main" val="1589507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622F61-ED59-4B53-A1E7-75EEC8CAB0FB}"/>
              </a:ext>
            </a:extLst>
          </p:cNvPr>
          <p:cNvPicPr>
            <a:picLocks noChangeAspect="1"/>
          </p:cNvPicPr>
          <p:nvPr/>
        </p:nvPicPr>
        <p:blipFill>
          <a:blip r:embed="rId2"/>
          <a:stretch>
            <a:fillRect/>
          </a:stretch>
        </p:blipFill>
        <p:spPr>
          <a:xfrm>
            <a:off x="140144" y="117641"/>
            <a:ext cx="2644709" cy="3692359"/>
          </a:xfrm>
          <a:prstGeom prst="rect">
            <a:avLst/>
          </a:prstGeom>
        </p:spPr>
      </p:pic>
      <p:sp>
        <p:nvSpPr>
          <p:cNvPr id="5" name="TextBox 4">
            <a:extLst>
              <a:ext uri="{FF2B5EF4-FFF2-40B4-BE49-F238E27FC236}">
                <a16:creationId xmlns:a16="http://schemas.microsoft.com/office/drawing/2014/main" id="{923B6222-5A5A-4D46-B415-159AEA72FBFB}"/>
              </a:ext>
            </a:extLst>
          </p:cNvPr>
          <p:cNvSpPr txBox="1"/>
          <p:nvPr/>
        </p:nvSpPr>
        <p:spPr>
          <a:xfrm>
            <a:off x="3352799" y="842682"/>
            <a:ext cx="4329953" cy="646331"/>
          </a:xfrm>
          <a:prstGeom prst="rect">
            <a:avLst/>
          </a:prstGeom>
          <a:noFill/>
        </p:spPr>
        <p:txBody>
          <a:bodyPr wrap="square" rtlCol="0">
            <a:spAutoFit/>
          </a:bodyPr>
          <a:lstStyle/>
          <a:p>
            <a:pPr marL="285750" indent="-285750">
              <a:buFont typeface="Wingdings" panose="05000000000000000000" pitchFamily="2" charset="2"/>
              <a:buChar char="ü"/>
            </a:pPr>
            <a:r>
              <a:rPr lang="en-US" i="0" dirty="0">
                <a:effectLst/>
                <a:latin typeface="Book Antiqua" panose="02040602050305030304" pitchFamily="18" charset="0"/>
              </a:rPr>
              <a:t>Here we can see that the data has no null values in any of the features.</a:t>
            </a:r>
            <a:endParaRPr lang="en-IN" dirty="0">
              <a:latin typeface="Book Antiqua" panose="02040602050305030304" pitchFamily="18" charset="0"/>
            </a:endParaRPr>
          </a:p>
        </p:txBody>
      </p:sp>
      <p:pic>
        <p:nvPicPr>
          <p:cNvPr id="7" name="Picture 6">
            <a:extLst>
              <a:ext uri="{FF2B5EF4-FFF2-40B4-BE49-F238E27FC236}">
                <a16:creationId xmlns:a16="http://schemas.microsoft.com/office/drawing/2014/main" id="{E09F88AC-5AE4-4698-9335-98EB4F523500}"/>
              </a:ext>
            </a:extLst>
          </p:cNvPr>
          <p:cNvPicPr>
            <a:picLocks noChangeAspect="1"/>
          </p:cNvPicPr>
          <p:nvPr/>
        </p:nvPicPr>
        <p:blipFill>
          <a:blip r:embed="rId3"/>
          <a:stretch>
            <a:fillRect/>
          </a:stretch>
        </p:blipFill>
        <p:spPr>
          <a:xfrm>
            <a:off x="4000880" y="1884857"/>
            <a:ext cx="3711388" cy="1544143"/>
          </a:xfrm>
          <a:prstGeom prst="rect">
            <a:avLst/>
          </a:prstGeom>
        </p:spPr>
      </p:pic>
      <p:sp>
        <p:nvSpPr>
          <p:cNvPr id="8" name="Arrow: Right 7">
            <a:extLst>
              <a:ext uri="{FF2B5EF4-FFF2-40B4-BE49-F238E27FC236}">
                <a16:creationId xmlns:a16="http://schemas.microsoft.com/office/drawing/2014/main" id="{6381CE3D-530C-4CD8-8C66-858AF57D0631}"/>
              </a:ext>
            </a:extLst>
          </p:cNvPr>
          <p:cNvSpPr/>
          <p:nvPr/>
        </p:nvSpPr>
        <p:spPr>
          <a:xfrm>
            <a:off x="2854984" y="2339788"/>
            <a:ext cx="1075765" cy="358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616C27E5-1B43-4869-9DF1-750F329EDE82}"/>
              </a:ext>
            </a:extLst>
          </p:cNvPr>
          <p:cNvPicPr>
            <a:picLocks noChangeAspect="1"/>
          </p:cNvPicPr>
          <p:nvPr/>
        </p:nvPicPr>
        <p:blipFill>
          <a:blip r:embed="rId4"/>
          <a:stretch>
            <a:fillRect/>
          </a:stretch>
        </p:blipFill>
        <p:spPr>
          <a:xfrm>
            <a:off x="7421456" y="4956065"/>
            <a:ext cx="4610500" cy="1661304"/>
          </a:xfrm>
          <a:prstGeom prst="rect">
            <a:avLst/>
          </a:prstGeom>
        </p:spPr>
      </p:pic>
      <p:sp>
        <p:nvSpPr>
          <p:cNvPr id="11" name="TextBox 10">
            <a:extLst>
              <a:ext uri="{FF2B5EF4-FFF2-40B4-BE49-F238E27FC236}">
                <a16:creationId xmlns:a16="http://schemas.microsoft.com/office/drawing/2014/main" id="{F0B61C72-51A2-43D0-9D6B-5ED6BA136ADC}"/>
              </a:ext>
            </a:extLst>
          </p:cNvPr>
          <p:cNvSpPr txBox="1"/>
          <p:nvPr/>
        </p:nvSpPr>
        <p:spPr>
          <a:xfrm>
            <a:off x="7862047" y="1884857"/>
            <a:ext cx="4329953" cy="1477328"/>
          </a:xfrm>
          <a:prstGeom prst="rect">
            <a:avLst/>
          </a:prstGeom>
          <a:noFill/>
        </p:spPr>
        <p:txBody>
          <a:bodyPr wrap="square" rtlCol="0">
            <a:spAutoFit/>
          </a:bodyPr>
          <a:lstStyle/>
          <a:p>
            <a:pPr marL="285750" indent="-285750">
              <a:buFont typeface="Wingdings" panose="05000000000000000000" pitchFamily="2" charset="2"/>
              <a:buChar char="ü"/>
            </a:pPr>
            <a:r>
              <a:rPr lang="en-US" i="0" dirty="0">
                <a:effectLst/>
                <a:latin typeface="Book Antiqua" panose="02040602050305030304" pitchFamily="18" charset="0"/>
              </a:rPr>
              <a:t>Here the features “Unnamed: 0” and “msisdn” have been removed which are not at all useful for the model building and which don’t rely to the dataset.</a:t>
            </a:r>
            <a:endParaRPr lang="en-IN" dirty="0">
              <a:latin typeface="Book Antiqua" panose="02040602050305030304" pitchFamily="18" charset="0"/>
            </a:endParaRPr>
          </a:p>
        </p:txBody>
      </p:sp>
      <p:sp>
        <p:nvSpPr>
          <p:cNvPr id="12" name="Arrow: Right 11">
            <a:extLst>
              <a:ext uri="{FF2B5EF4-FFF2-40B4-BE49-F238E27FC236}">
                <a16:creationId xmlns:a16="http://schemas.microsoft.com/office/drawing/2014/main" id="{D7B51C21-00DB-465A-9445-AEB452CC2E69}"/>
              </a:ext>
            </a:extLst>
          </p:cNvPr>
          <p:cNvSpPr/>
          <p:nvPr/>
        </p:nvSpPr>
        <p:spPr>
          <a:xfrm>
            <a:off x="7782399" y="3253769"/>
            <a:ext cx="1718603" cy="264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Down 12">
            <a:extLst>
              <a:ext uri="{FF2B5EF4-FFF2-40B4-BE49-F238E27FC236}">
                <a16:creationId xmlns:a16="http://schemas.microsoft.com/office/drawing/2014/main" id="{C146F466-8EA5-4C3C-BE2C-B653DED10CDC}"/>
              </a:ext>
            </a:extLst>
          </p:cNvPr>
          <p:cNvSpPr/>
          <p:nvPr/>
        </p:nvSpPr>
        <p:spPr>
          <a:xfrm>
            <a:off x="9386047" y="3429000"/>
            <a:ext cx="242047" cy="14581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D1E85352-454B-4099-8E34-28B3FEB84F30}"/>
              </a:ext>
            </a:extLst>
          </p:cNvPr>
          <p:cNvSpPr txBox="1"/>
          <p:nvPr/>
        </p:nvSpPr>
        <p:spPr>
          <a:xfrm>
            <a:off x="1255059" y="5047129"/>
            <a:ext cx="4840941" cy="1200329"/>
          </a:xfrm>
          <a:prstGeom prst="rect">
            <a:avLst/>
          </a:prstGeom>
          <a:noFill/>
        </p:spPr>
        <p:txBody>
          <a:bodyPr wrap="square" rtlCol="0">
            <a:spAutoFit/>
          </a:bodyPr>
          <a:lstStyle/>
          <a:p>
            <a:pPr marL="285750" indent="-285750">
              <a:buFont typeface="Wingdings" panose="05000000000000000000" pitchFamily="2" charset="2"/>
              <a:buChar char="ü"/>
            </a:pPr>
            <a:r>
              <a:rPr lang="en-US" i="0" dirty="0">
                <a:effectLst/>
                <a:latin typeface="Book Antiqua" panose="02040602050305030304" pitchFamily="18" charset="0"/>
              </a:rPr>
              <a:t>Here we can see that the label column has imbalanced data in it and we have to balance the data and then proceed with our model building.</a:t>
            </a:r>
            <a:endParaRPr lang="en-IN" dirty="0">
              <a:latin typeface="Book Antiqua" panose="02040602050305030304" pitchFamily="18" charset="0"/>
            </a:endParaRPr>
          </a:p>
        </p:txBody>
      </p:sp>
    </p:spTree>
    <p:extLst>
      <p:ext uri="{BB962C8B-B14F-4D97-AF65-F5344CB8AC3E}">
        <p14:creationId xmlns:p14="http://schemas.microsoft.com/office/powerpoint/2010/main" val="34994838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{FDA3112C-9007-4383-97FA-8C25887B0E26}tf03457452</Template>
  <TotalTime>509</TotalTime>
  <Words>2560</Words>
  <Application>Microsoft Office PowerPoint</Application>
  <PresentationFormat>Widescreen</PresentationFormat>
  <Paragraphs>132</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Book Antiqua</vt:lpstr>
      <vt:lpstr>Calibri</vt:lpstr>
      <vt:lpstr>Calibri Light</vt:lpstr>
      <vt:lpstr>Helvetica Neue</vt:lpstr>
      <vt:lpstr>Wingdings</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Akanksha Chakravarthy</dc:creator>
  <cp:lastModifiedBy>Akanksha Chakravarthy</cp:lastModifiedBy>
  <cp:revision>4</cp:revision>
  <dcterms:created xsi:type="dcterms:W3CDTF">2022-04-18T09:16:53Z</dcterms:created>
  <dcterms:modified xsi:type="dcterms:W3CDTF">2022-04-18T18:17:38Z</dcterms:modified>
</cp:coreProperties>
</file>